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7" r:id="rId3"/>
    <p:sldId id="258" r:id="rId4"/>
    <p:sldId id="259" r:id="rId5"/>
    <p:sldId id="260" r:id="rId6"/>
    <p:sldId id="317" r:id="rId7"/>
    <p:sldId id="318" r:id="rId8"/>
    <p:sldId id="319" r:id="rId9"/>
    <p:sldId id="320" r:id="rId10"/>
    <p:sldId id="261" r:id="rId11"/>
    <p:sldId id="322" r:id="rId12"/>
    <p:sldId id="262" r:id="rId13"/>
    <p:sldId id="263" r:id="rId14"/>
    <p:sldId id="264" r:id="rId15"/>
    <p:sldId id="265" r:id="rId16"/>
    <p:sldId id="406" r:id="rId17"/>
    <p:sldId id="407" r:id="rId18"/>
    <p:sldId id="408" r:id="rId19"/>
    <p:sldId id="268" r:id="rId20"/>
    <p:sldId id="269" r:id="rId21"/>
    <p:sldId id="270" r:id="rId22"/>
    <p:sldId id="323" r:id="rId23"/>
    <p:sldId id="271" r:id="rId24"/>
    <p:sldId id="272" r:id="rId25"/>
    <p:sldId id="273" r:id="rId26"/>
    <p:sldId id="409" r:id="rId27"/>
    <p:sldId id="410" r:id="rId28"/>
    <p:sldId id="411" r:id="rId29"/>
    <p:sldId id="274" r:id="rId30"/>
    <p:sldId id="325" r:id="rId31"/>
    <p:sldId id="326" r:id="rId32"/>
    <p:sldId id="275" r:id="rId33"/>
    <p:sldId id="328" r:id="rId34"/>
    <p:sldId id="329" r:id="rId35"/>
    <p:sldId id="276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277" r:id="rId45"/>
    <p:sldId id="340" r:id="rId46"/>
    <p:sldId id="280" r:id="rId47"/>
    <p:sldId id="281" r:id="rId49"/>
    <p:sldId id="283" r:id="rId50"/>
    <p:sldId id="284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2" r:id="rId62"/>
    <p:sldId id="493" r:id="rId63"/>
    <p:sldId id="494" r:id="rId64"/>
    <p:sldId id="343" r:id="rId65"/>
    <p:sldId id="495" r:id="rId66"/>
    <p:sldId id="366" r:id="rId67"/>
    <p:sldId id="512" r:id="rId68"/>
    <p:sldId id="513" r:id="rId69"/>
    <p:sldId id="514" r:id="rId70"/>
    <p:sldId id="515" r:id="rId71"/>
    <p:sldId id="516" r:id="rId72"/>
    <p:sldId id="517" r:id="rId73"/>
    <p:sldId id="518" r:id="rId74"/>
    <p:sldId id="519" r:id="rId75"/>
    <p:sldId id="520" r:id="rId76"/>
    <p:sldId id="521" r:id="rId77"/>
    <p:sldId id="522" r:id="rId78"/>
    <p:sldId id="542" r:id="rId79"/>
    <p:sldId id="543" r:id="rId80"/>
    <p:sldId id="544" r:id="rId81"/>
    <p:sldId id="545" r:id="rId82"/>
    <p:sldId id="523" r:id="rId83"/>
    <p:sldId id="524" r:id="rId84"/>
    <p:sldId id="525" r:id="rId85"/>
    <p:sldId id="526" r:id="rId86"/>
    <p:sldId id="540" r:id="rId87"/>
    <p:sldId id="344" r:id="rId88"/>
    <p:sldId id="345" r:id="rId89"/>
    <p:sldId id="496" r:id="rId90"/>
    <p:sldId id="497" r:id="rId91"/>
    <p:sldId id="498" r:id="rId92"/>
    <p:sldId id="346" r:id="rId93"/>
    <p:sldId id="541" r:id="rId94"/>
    <p:sldId id="499" r:id="rId95"/>
    <p:sldId id="500" r:id="rId96"/>
    <p:sldId id="348" r:id="rId97"/>
    <p:sldId id="501" r:id="rId98"/>
    <p:sldId id="502" r:id="rId99"/>
    <p:sldId id="503" r:id="rId100"/>
    <p:sldId id="504" r:id="rId101"/>
    <p:sldId id="349" r:id="rId102"/>
    <p:sldId id="350" r:id="rId103"/>
    <p:sldId id="351" r:id="rId104"/>
    <p:sldId id="352" r:id="rId105"/>
    <p:sldId id="535" r:id="rId106"/>
    <p:sldId id="505" r:id="rId107"/>
    <p:sldId id="506" r:id="rId108"/>
    <p:sldId id="507" r:id="rId109"/>
    <p:sldId id="508" r:id="rId110"/>
    <p:sldId id="538" r:id="rId111"/>
    <p:sldId id="539" r:id="rId112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Times New Roman" panose="02020503050405090304" pitchFamily="2" charset="0"/>
        <a:ea typeface="宋体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Times New Roman" panose="02020503050405090304" pitchFamily="2" charset="0"/>
        <a:ea typeface="宋体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Times New Roman" panose="02020503050405090304" pitchFamily="2" charset="0"/>
        <a:ea typeface="宋体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Times New Roman" panose="02020503050405090304" pitchFamily="2" charset="0"/>
        <a:ea typeface="宋体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Times New Roman" panose="02020503050405090304" pitchFamily="2" charset="0"/>
        <a:ea typeface="宋体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Times New Roman" panose="02020503050405090304" pitchFamily="2" charset="0"/>
        <a:ea typeface="宋体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Times New Roman" panose="02020503050405090304" pitchFamily="2" charset="0"/>
        <a:ea typeface="宋体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Times New Roman" panose="02020503050405090304" pitchFamily="2" charset="0"/>
        <a:ea typeface="宋体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Times New Roman" panose="02020503050405090304" pitchFamily="2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0000"/>
    <a:srgbClr val="0000FF"/>
    <a:srgbClr val="FFFF00"/>
    <a:srgbClr val="FF00FF"/>
    <a:srgbClr val="00FF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9"/>
        <p:guide pos="2880"/>
      </p:guideLst>
    </p:cSldViewPr>
  </p:slideViewPr>
  <p:gridSpacing cx="76199" cy="76199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5" Type="http://schemas.openxmlformats.org/officeDocument/2006/relationships/tableStyles" Target="tableStyles.xml"/><Relationship Id="rId114" Type="http://schemas.openxmlformats.org/officeDocument/2006/relationships/viewProps" Target="viewProps.xml"/><Relationship Id="rId113" Type="http://schemas.openxmlformats.org/officeDocument/2006/relationships/presProps" Target="presProps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5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5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56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3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6.wmf"/><Relationship Id="rId4" Type="http://schemas.openxmlformats.org/officeDocument/2006/relationships/image" Target="../media/image105.wmf"/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/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/>
          </a:p>
        </p:txBody>
      </p:sp>
      <p:sp>
        <p:nvSpPr>
          <p:cNvPr id="3076" name="幻灯片图像占位符 3075"/>
          <p:cNvSpPr>
            <a:spLocks noGrp="1" noRo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文本占位符 3076"/>
          <p:cNvSpPr>
            <a:spLocks noGrp="1" noRot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endParaRPr lang="zh-CN" altLang="en-US" sz="1200"/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90204" pitchFamily="34" charset="0"/>
        <a:ea typeface="宋体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90204" pitchFamily="34" charset="0"/>
        <a:ea typeface="宋体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90204" pitchFamily="34" charset="0"/>
        <a:ea typeface="宋体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90204" pitchFamily="34" charset="0"/>
        <a:ea typeface="宋体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90204" pitchFamily="34" charset="0"/>
        <a:ea typeface="宋体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90204" pitchFamily="34" charset="0"/>
        <a:ea typeface="宋体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90204" pitchFamily="34" charset="0"/>
        <a:ea typeface="宋体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90204" pitchFamily="34" charset="0"/>
        <a:ea typeface="宋体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90204" pitchFamily="34" charset="0"/>
        <a:ea typeface="宋体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4034" name="幻灯片图像占位符 44033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44035" name="文本占位符 44034"/>
          <p:cNvSpPr>
            <a:spLocks noGrp="1" noRot="1"/>
          </p:cNvSpPr>
          <p:nvPr>
            <p:ph type="body" idx="1"/>
          </p:nvPr>
        </p:nvSpPr>
        <p:spPr/>
        <p:txBody>
          <a:bodyPr anchor="ctr"/>
          <a:p>
            <a:pPr lvl="0"/>
            <a:r>
              <a:rPr lang="en-US" altLang="en-US" dirty="0"/>
              <a:t>#define RGB2GRAY(r,g,b) (((b)*117 + (g)*601 + (r)*306) &gt;&gt; 10)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p>
            <a:pPr lvl="0" algn="ctr">
              <a:buClrTx/>
            </a:pPr>
            <a:endParaRPr sz="2400">
              <a:latin typeface="Times New Roman" panose="02020503050405090304" pitchFamily="2" charset="0"/>
            </a:endParaRPr>
          </a:p>
        </p:txBody>
      </p:sp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lvl="0">
              <a:defRPr sz="540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>
              <a:buNone/>
              <a:defRPr sz="2800">
                <a:latin typeface="Arial" panose="020B0604020202090204" pitchFamily="34" charset="0"/>
              </a:defRPr>
            </a:lvl1pPr>
            <a:lvl2pPr marL="457200" lvl="1" indent="14605" algn="ctr">
              <a:buNone/>
              <a:defRPr sz="2800">
                <a:latin typeface="Arial" panose="020B0604020202090204" pitchFamily="34" charset="0"/>
              </a:defRPr>
            </a:lvl2pPr>
            <a:lvl3pPr marL="909955" lvl="2" indent="0" algn="ctr">
              <a:buNone/>
              <a:defRPr sz="2800">
                <a:latin typeface="Arial" panose="020B0604020202090204" pitchFamily="34" charset="0"/>
              </a:defRPr>
            </a:lvl3pPr>
            <a:lvl4pPr marL="1371600" lvl="3" indent="17780" algn="ctr">
              <a:buNone/>
              <a:defRPr sz="2800">
                <a:latin typeface="Arial" panose="020B0604020202090204" pitchFamily="34" charset="0"/>
              </a:defRPr>
            </a:lvl4pPr>
            <a:lvl5pPr marL="1828800" lvl="4" indent="0" algn="ctr">
              <a:buNone/>
              <a:defRPr sz="2800"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000"/>
            </a:lvl1pPr>
          </a:lstStyle>
          <a:p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000"/>
            </a:lvl1pPr>
          </a:lstStyle>
          <a:p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000" b="1"/>
            </a:lvl1pPr>
          </a:lstStyle>
          <a:p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  <p:grpSp>
        <p:nvGrpSpPr>
          <p:cNvPr id="2056" name="组合 2055"/>
          <p:cNvGrpSpPr/>
          <p:nvPr/>
        </p:nvGrpSpPr>
        <p:grpSpPr>
          <a:xfrm>
            <a:off x="381000" y="304800"/>
            <a:ext cx="8391525" cy="5791200"/>
            <a:chOff x="0" y="0"/>
            <a:chExt cx="5286" cy="3648"/>
          </a:xfrm>
        </p:grpSpPr>
        <p:sp>
          <p:nvSpPr>
            <p:cNvPr id="2057" name="矩形 2056"/>
            <p:cNvSpPr/>
            <p:nvPr/>
          </p:nvSpPr>
          <p:spPr>
            <a:xfrm flipV="1">
              <a:off x="4996" y="0"/>
              <a:ext cx="288" cy="288"/>
            </a:xfrm>
            <a:prstGeom prst="rect">
              <a:avLst/>
            </a:prstGeom>
            <a:solidFill>
              <a:schemeClr val="bg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wrap="none" anchor="ctr"/>
            <a:p>
              <a:pPr lvl="0" algn="ctr">
                <a:buClrTx/>
              </a:pPr>
              <a:endParaRPr sz="2400">
                <a:latin typeface="Times New Roman" panose="02020503050405090304" pitchFamily="2" charset="0"/>
              </a:endParaRPr>
            </a:p>
          </p:txBody>
        </p:sp>
        <p:sp>
          <p:nvSpPr>
            <p:cNvPr id="2058" name="矩形 2057"/>
            <p:cNvSpPr/>
            <p:nvPr/>
          </p:nvSpPr>
          <p:spPr>
            <a:xfrm flipV="1">
              <a:off x="0" y="0"/>
              <a:ext cx="5004" cy="288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>
                <a:buClrTx/>
              </a:pPr>
              <a:endParaRPr sz="2400">
                <a:latin typeface="Times New Roman" panose="02020503050405090304" pitchFamily="2" charset="0"/>
              </a:endParaRPr>
            </a:p>
          </p:txBody>
        </p:sp>
        <p:sp>
          <p:nvSpPr>
            <p:cNvPr id="2059" name="矩形 2058"/>
            <p:cNvSpPr/>
            <p:nvPr/>
          </p:nvSpPr>
          <p:spPr>
            <a:xfrm flipV="1">
              <a:off x="0" y="288"/>
              <a:ext cx="5004" cy="144"/>
            </a:xfrm>
            <a:prstGeom prst="rect">
              <a:avLst/>
            </a:prstGeom>
            <a:solidFill>
              <a:schemeClr val="bg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wrap="none" anchor="ctr"/>
            <a:p>
              <a:pPr lvl="0" algn="ctr">
                <a:buClrTx/>
              </a:pPr>
              <a:endParaRPr sz="2400">
                <a:latin typeface="Times New Roman" panose="02020503050405090304" pitchFamily="2" charset="0"/>
              </a:endParaRPr>
            </a:p>
          </p:txBody>
        </p:sp>
        <p:sp>
          <p:nvSpPr>
            <p:cNvPr id="2060" name="矩形 2059"/>
            <p:cNvSpPr/>
            <p:nvPr/>
          </p:nvSpPr>
          <p:spPr>
            <a:xfrm flipV="1">
              <a:off x="5002" y="288"/>
              <a:ext cx="282" cy="144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>
                <a:buClrTx/>
              </a:pPr>
              <a:endParaRPr sz="2400">
                <a:latin typeface="Times New Roman" panose="02020503050405090304" pitchFamily="2" charset="0"/>
              </a:endParaRPr>
            </a:p>
          </p:txBody>
        </p:sp>
        <p:sp>
          <p:nvSpPr>
            <p:cNvPr id="2061" name="直接连接符 2060"/>
            <p:cNvSpPr/>
            <p:nvPr/>
          </p:nvSpPr>
          <p:spPr>
            <a:xfrm flipH="1">
              <a:off x="240" y="2064"/>
              <a:ext cx="484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62" name="矩形 2061"/>
            <p:cNvSpPr/>
            <p:nvPr/>
          </p:nvSpPr>
          <p:spPr>
            <a:xfrm>
              <a:off x="0" y="0"/>
              <a:ext cx="5286" cy="3648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>
                <a:buClrTx/>
              </a:pPr>
              <a:endParaRPr sz="2400">
                <a:latin typeface="Times New Roman" panose="02020503050405090304" pitchFamily="2" charset="0"/>
              </a:endParaRPr>
            </a:p>
          </p:txBody>
        </p:sp>
      </p:grp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97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52930" cy="5597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2504" cy="4302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828800"/>
            <a:ext cx="4032504" cy="4302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021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1676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00"/>
            </a:lvl1pPr>
          </a:lstStyle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  <p:grpSp>
        <p:nvGrpSpPr>
          <p:cNvPr id="1031" name="组合 1030"/>
          <p:cNvGrpSpPr/>
          <p:nvPr/>
        </p:nvGrpSpPr>
        <p:grpSpPr>
          <a:xfrm>
            <a:off x="279400" y="152400"/>
            <a:ext cx="8686800" cy="1600200"/>
            <a:chOff x="0" y="0"/>
            <a:chExt cx="5472" cy="1008"/>
          </a:xfrm>
        </p:grpSpPr>
        <p:sp>
          <p:nvSpPr>
            <p:cNvPr id="1032" name="直接连接符 1031"/>
            <p:cNvSpPr/>
            <p:nvPr/>
          </p:nvSpPr>
          <p:spPr>
            <a:xfrm flipH="1">
              <a:off x="112" y="1008"/>
              <a:ext cx="5232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33" name="矩形 1032"/>
            <p:cNvSpPr/>
            <p:nvPr/>
          </p:nvSpPr>
          <p:spPr>
            <a:xfrm>
              <a:off x="5328" y="0"/>
              <a:ext cx="144" cy="144"/>
            </a:xfrm>
            <a:prstGeom prst="rect">
              <a:avLst/>
            </a:prstGeom>
            <a:solidFill>
              <a:schemeClr val="bg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>
                <a:buClrTx/>
              </a:pPr>
              <a:endParaRPr sz="2400">
                <a:latin typeface="Times New Roman" panose="02020503050405090304" pitchFamily="2" charset="0"/>
              </a:endParaRPr>
            </a:p>
          </p:txBody>
        </p:sp>
        <p:sp>
          <p:nvSpPr>
            <p:cNvPr id="1034" name="矩形 1033"/>
            <p:cNvSpPr/>
            <p:nvPr/>
          </p:nvSpPr>
          <p:spPr>
            <a:xfrm>
              <a:off x="0" y="0"/>
              <a:ext cx="5326" cy="144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>
                <a:buClrTx/>
              </a:pPr>
              <a:endParaRPr sz="2400">
                <a:latin typeface="Times New Roman" panose="02020503050405090304" pitchFamily="2" charset="0"/>
              </a:endParaRPr>
            </a:p>
          </p:txBody>
        </p:sp>
        <p:sp>
          <p:nvSpPr>
            <p:cNvPr id="1035" name="矩形 1034"/>
            <p:cNvSpPr/>
            <p:nvPr/>
          </p:nvSpPr>
          <p:spPr>
            <a:xfrm>
              <a:off x="0" y="144"/>
              <a:ext cx="5326" cy="88"/>
            </a:xfrm>
            <a:prstGeom prst="rect">
              <a:avLst/>
            </a:prstGeom>
            <a:solidFill>
              <a:schemeClr val="bg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>
                <a:buClrTx/>
              </a:pPr>
              <a:endParaRPr sz="2400">
                <a:latin typeface="Times New Roman" panose="02020503050405090304" pitchFamily="2" charset="0"/>
              </a:endParaRPr>
            </a:p>
          </p:txBody>
        </p:sp>
        <p:sp>
          <p:nvSpPr>
            <p:cNvPr id="1036" name="矩形 1035"/>
            <p:cNvSpPr/>
            <p:nvPr/>
          </p:nvSpPr>
          <p:spPr>
            <a:xfrm>
              <a:off x="5328" y="145"/>
              <a:ext cx="144" cy="8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>
                <a:buClrTx/>
              </a:pPr>
              <a:endParaRPr sz="2400">
                <a:latin typeface="Times New Roman" panose="02020503050405090304" pitchFamily="2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69900" lvl="0" indent="-469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o"/>
        <a:defRPr sz="32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08050" lvl="1" indent="-43624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77950" lvl="2" indent="-46799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o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827530" lvl="3" indent="-4381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297430" lvl="4" indent="-46863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o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o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o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o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o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Times New Roman" panose="02020503050405090304" pitchFamily="2" charset="0"/>
          <a:ea typeface="宋体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Times New Roman" panose="02020503050405090304" pitchFamily="2" charset="0"/>
          <a:ea typeface="宋体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Times New Roman" panose="02020503050405090304" pitchFamily="2" charset="0"/>
          <a:ea typeface="宋体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Times New Roman" panose="02020503050405090304" pitchFamily="2" charset="0"/>
          <a:ea typeface="宋体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Times New Roman" panose="02020503050405090304" pitchFamily="2" charset="0"/>
          <a:ea typeface="宋体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Times New Roman" panose="02020503050405090304" pitchFamily="2" charset="0"/>
          <a:ea typeface="宋体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Times New Roman" panose="02020503050405090304" pitchFamily="2" charset="0"/>
          <a:ea typeface="宋体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Times New Roman" panose="02020503050405090304" pitchFamily="2" charset="0"/>
          <a:ea typeface="宋体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3.bin"/><Relationship Id="rId8" Type="http://schemas.openxmlformats.org/officeDocument/2006/relationships/image" Target="../media/image105.wmf"/><Relationship Id="rId7" Type="http://schemas.openxmlformats.org/officeDocument/2006/relationships/oleObject" Target="../embeddings/oleObject82.bin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03.w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102.wmf"/><Relationship Id="rId12" Type="http://schemas.openxmlformats.org/officeDocument/2006/relationships/vmlDrawing" Target="../drawings/vmlDrawing37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6.wmf"/><Relationship Id="rId1" Type="http://schemas.openxmlformats.org/officeDocument/2006/relationships/oleObject" Target="../embeddings/oleObject79.bin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8.w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107.wmf"/><Relationship Id="rId1" Type="http://schemas.openxmlformats.org/officeDocument/2006/relationships/oleObject" Target="../embeddings/oleObject84.bin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0.png"/><Relationship Id="rId3" Type="http://schemas.openxmlformats.org/officeDocument/2006/relationships/oleObject" Target="../embeddings/oleObject87.bin"/><Relationship Id="rId2" Type="http://schemas.openxmlformats.org/officeDocument/2006/relationships/image" Target="../media/image109.png"/><Relationship Id="rId1" Type="http://schemas.openxmlformats.org/officeDocument/2006/relationships/oleObject" Target="../embeddings/oleObject86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0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12.png"/><Relationship Id="rId3" Type="http://schemas.openxmlformats.org/officeDocument/2006/relationships/oleObject" Target="../embeddings/oleObject89.bin"/><Relationship Id="rId2" Type="http://schemas.openxmlformats.org/officeDocument/2006/relationships/image" Target="../media/image111.png"/><Relationship Id="rId1" Type="http://schemas.openxmlformats.org/officeDocument/2006/relationships/oleObject" Target="../embeddings/oleObject88.bin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4.png"/><Relationship Id="rId3" Type="http://schemas.openxmlformats.org/officeDocument/2006/relationships/oleObject" Target="../embeddings/oleObject92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91.bin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5.png"/><Relationship Id="rId3" Type="http://schemas.openxmlformats.org/officeDocument/2006/relationships/oleObject" Target="../embeddings/oleObject94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93.bin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6.png"/><Relationship Id="rId3" Type="http://schemas.openxmlformats.org/officeDocument/2006/relationships/oleObject" Target="../embeddings/oleObject96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95.bin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4.vml"/><Relationship Id="rId4" Type="http://schemas.openxmlformats.org/officeDocument/2006/relationships/slideLayout" Target="../slideLayouts/slideLayout7.xml"/><Relationship Id="rId3" Type="http://schemas.openxmlformats.org/officeDocument/2006/relationships/oleObject" Target="../embeddings/oleObject98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97.bin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oleObject" Target="../embeddings/oleObject4.bin"/><Relationship Id="rId2" Type="http://schemas.openxmlformats.org/officeDocument/2006/relationships/image" Target="../media/image16.png"/><Relationship Id="rId1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oleObject" Target="../embeddings/oleObject5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6.bin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6" Type="http://schemas.openxmlformats.org/officeDocument/2006/relationships/image" Target="../media/image27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6.png"/><Relationship Id="rId3" Type="http://schemas.openxmlformats.org/officeDocument/2006/relationships/oleObject" Target="../embeddings/oleObject12.bin"/><Relationship Id="rId2" Type="http://schemas.openxmlformats.org/officeDocument/2006/relationships/image" Target="../media/image25.png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11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29.wmf"/><Relationship Id="rId11" Type="http://schemas.openxmlformats.org/officeDocument/2006/relationships/notesSlide" Target="../notesSlides/notesSlide1.xml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5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19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41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8.wmf"/><Relationship Id="rId12" Type="http://schemas.openxmlformats.org/officeDocument/2006/relationships/vmlDrawing" Target="../drawings/vmlDrawing10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2.wmf"/><Relationship Id="rId1" Type="http://schemas.openxmlformats.org/officeDocument/2006/relationships/oleObject" Target="../embeddings/oleObject22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wmf"/><Relationship Id="rId1" Type="http://schemas.openxmlformats.org/officeDocument/2006/relationships/oleObject" Target="../embeddings/oleObject27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wmf"/><Relationship Id="rId1" Type="http://schemas.openxmlformats.org/officeDocument/2006/relationships/oleObject" Target="../embeddings/oleObject28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7.xml"/><Relationship Id="rId7" Type="http://schemas.openxmlformats.org/officeDocument/2006/relationships/oleObject" Target="../embeddings/oleObject32.bin"/><Relationship Id="rId6" Type="http://schemas.openxmlformats.org/officeDocument/2006/relationships/image" Target="../media/image56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54.wmf"/><Relationship Id="rId1" Type="http://schemas.openxmlformats.org/officeDocument/2006/relationships/oleObject" Target="../embeddings/oleObject29.bin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7.png"/><Relationship Id="rId3" Type="http://schemas.openxmlformats.org/officeDocument/2006/relationships/oleObject" Target="../embeddings/oleObject34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33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jpeg"/><Relationship Id="rId2" Type="http://schemas.openxmlformats.org/officeDocument/2006/relationships/image" Target="../media/image59.wmf"/><Relationship Id="rId1" Type="http://schemas.openxmlformats.org/officeDocument/2006/relationships/oleObject" Target="../embeddings/oleObject35.bin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png"/><Relationship Id="rId3" Type="http://schemas.openxmlformats.org/officeDocument/2006/relationships/oleObject" Target="../embeddings/oleObject37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36.bin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jpeg"/><Relationship Id="rId3" Type="http://schemas.openxmlformats.org/officeDocument/2006/relationships/image" Target="../media/image67.jpeg"/><Relationship Id="rId2" Type="http://schemas.openxmlformats.org/officeDocument/2006/relationships/image" Target="../media/image66.wmf"/><Relationship Id="rId1" Type="http://schemas.openxmlformats.org/officeDocument/2006/relationships/oleObject" Target="../embeddings/oleObject39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9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42.bin"/><Relationship Id="rId3" Type="http://schemas.openxmlformats.org/officeDocument/2006/relationships/oleObject" Target="../embeddings/oleObject41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40.bin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0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45.bin"/><Relationship Id="rId3" Type="http://schemas.openxmlformats.org/officeDocument/2006/relationships/oleObject" Target="../embeddings/oleObject44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43.bin"/></Relationships>
</file>

<file path=ppt/slides/_rels/slide7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oleObject" Target="../embeddings/oleObject47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46.bin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5.png"/><Relationship Id="rId3" Type="http://schemas.openxmlformats.org/officeDocument/2006/relationships/oleObject" Target="../embeddings/oleObject49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48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image" Target="../media/image76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jpeg"/><Relationship Id="rId2" Type="http://schemas.openxmlformats.org/officeDocument/2006/relationships/image" Target="../media/image78.jpeg"/><Relationship Id="rId1" Type="http://schemas.openxmlformats.org/officeDocument/2006/relationships/image" Target="../media/image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wmf"/><Relationship Id="rId1" Type="http://schemas.openxmlformats.org/officeDocument/2006/relationships/oleObject" Target="../embeddings/oleObject50.bin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3.png"/><Relationship Id="rId3" Type="http://schemas.openxmlformats.org/officeDocument/2006/relationships/oleObject" Target="../embeddings/oleObject52.bin"/><Relationship Id="rId2" Type="http://schemas.openxmlformats.org/officeDocument/2006/relationships/image" Target="../media/image82.png"/><Relationship Id="rId1" Type="http://schemas.openxmlformats.org/officeDocument/2006/relationships/oleObject" Target="../embeddings/oleObject51.bin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4.png"/><Relationship Id="rId3" Type="http://schemas.openxmlformats.org/officeDocument/2006/relationships/oleObject" Target="../embeddings/oleObject54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53.bin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5.png"/><Relationship Id="rId3" Type="http://schemas.openxmlformats.org/officeDocument/2006/relationships/oleObject" Target="../embeddings/oleObject56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55.bin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6.png"/><Relationship Id="rId3" Type="http://schemas.openxmlformats.org/officeDocument/2006/relationships/oleObject" Target="../embeddings/oleObject58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5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8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7.wmf"/><Relationship Id="rId2" Type="http://schemas.openxmlformats.org/officeDocument/2006/relationships/image" Target="../media/image82.png"/><Relationship Id="rId1" Type="http://schemas.openxmlformats.org/officeDocument/2006/relationships/oleObject" Target="../embeddings/oleObject59.bin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9.w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88.jpeg"/><Relationship Id="rId1" Type="http://schemas.openxmlformats.org/officeDocument/2006/relationships/image" Target="../media/image79.jpeg"/></Relationships>
</file>

<file path=ppt/slides/_rels/slide9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0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63.bin"/><Relationship Id="rId3" Type="http://schemas.openxmlformats.org/officeDocument/2006/relationships/oleObject" Target="../embeddings/oleObject62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61.bin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1.png"/><Relationship Id="rId3" Type="http://schemas.openxmlformats.org/officeDocument/2006/relationships/oleObject" Target="../embeddings/oleObject65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64.bin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9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2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oleObject" Target="../embeddings/oleObject67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66.bin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9.png"/><Relationship Id="rId7" Type="http://schemas.openxmlformats.org/officeDocument/2006/relationships/image" Target="../media/image96.wmf"/><Relationship Id="rId6" Type="http://schemas.openxmlformats.org/officeDocument/2006/relationships/oleObject" Target="../embeddings/oleObject71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70.bin"/><Relationship Id="rId3" Type="http://schemas.openxmlformats.org/officeDocument/2006/relationships/oleObject" Target="../embeddings/oleObject69.bin"/><Relationship Id="rId2" Type="http://schemas.openxmlformats.org/officeDocument/2006/relationships/image" Target="../media/image56.wmf"/><Relationship Id="rId10" Type="http://schemas.openxmlformats.org/officeDocument/2006/relationships/vmlDrawing" Target="../drawings/vmlDrawing33.vml"/><Relationship Id="rId1" Type="http://schemas.openxmlformats.org/officeDocument/2006/relationships/oleObject" Target="../embeddings/oleObject68.bin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7.png"/><Relationship Id="rId3" Type="http://schemas.openxmlformats.org/officeDocument/2006/relationships/oleObject" Target="../embeddings/oleObject73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72.bin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8.png"/><Relationship Id="rId3" Type="http://schemas.openxmlformats.org/officeDocument/2006/relationships/oleObject" Target="../embeddings/oleObject75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74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00.wmf"/><Relationship Id="rId3" Type="http://schemas.openxmlformats.org/officeDocument/2006/relationships/oleObject" Target="../embeddings/oleObject77.bin"/><Relationship Id="rId2" Type="http://schemas.openxmlformats.org/officeDocument/2006/relationships/image" Target="../media/image99.wmf"/><Relationship Id="rId1" Type="http://schemas.openxmlformats.org/officeDocument/2006/relationships/oleObject" Target="../embeddings/oleObject7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标题 4097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7696200" cy="2057400"/>
          </a:xfrm>
        </p:spPr>
        <p:txBody>
          <a:bodyPr anchor="b"/>
          <a:p>
            <a:pPr defTabSz="914400">
              <a:buSzPct val="100000"/>
            </a:pPr>
            <a:r>
              <a:rPr lang="en-US" altLang="zh-CN" sz="6000" kern="1200" baseline="0">
                <a:latin typeface="Times New Roman" panose="02020503050405090304" pitchFamily="2" charset="0"/>
                <a:ea typeface="楷体_GB2312" pitchFamily="1" charset="-122"/>
              </a:rPr>
              <a:t>      </a:t>
            </a:r>
            <a:r>
              <a:rPr lang="zh-CN" altLang="en-US" sz="6000" kern="1200" baseline="0">
                <a:latin typeface="Times New Roman" panose="02020503050405090304" pitchFamily="2" charset="0"/>
                <a:ea typeface="楷体_GB2312" pitchFamily="1" charset="-122"/>
              </a:rPr>
              <a:t>数字图像处理</a:t>
            </a:r>
            <a:br>
              <a:rPr lang="zh-CN" altLang="en-US" sz="6000" b="0" kern="1200" baseline="0">
                <a:latin typeface="Times New Roman" panose="02020503050405090304" pitchFamily="2" charset="0"/>
                <a:ea typeface="楷体_GB2312" pitchFamily="1" charset="-122"/>
              </a:rPr>
            </a:br>
            <a:r>
              <a:rPr lang="zh-CN" altLang="en-US" sz="6000" b="0" kern="1200" baseline="0">
                <a:latin typeface="Times New Roman" panose="02020503050405090304" pitchFamily="2" charset="0"/>
                <a:ea typeface="楷体_GB2312" pitchFamily="1" charset="-122"/>
              </a:rPr>
              <a:t>	</a:t>
            </a:r>
            <a:r>
              <a:rPr lang="en-US" altLang="zh-CN" sz="3900" kern="1200" baseline="0">
                <a:latin typeface="Times New Roman" panose="02020503050405090304" pitchFamily="2" charset="0"/>
                <a:ea typeface="楷体_GB2312" pitchFamily="1" charset="-122"/>
              </a:rPr>
              <a:t>Digital Image Processing</a:t>
            </a:r>
            <a:endParaRPr lang="en-US" altLang="zh-CN" sz="3900" kern="1200" baseline="0"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4099" name="矩形 4098"/>
          <p:cNvSpPr/>
          <p:nvPr/>
        </p:nvSpPr>
        <p:spPr>
          <a:xfrm>
            <a:off x="2057400" y="4038600"/>
            <a:ext cx="5181600" cy="7207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5400" b="1" u="none" kern="1200" baseline="0">
                <a:solidFill>
                  <a:schemeClr val="tx2"/>
                </a:solidFill>
                <a:latin typeface="Times New Roman" panose="02020503050405090304" pitchFamily="2" charset="0"/>
                <a:ea typeface="楷体_GB2312" pitchFamily="1" charset="-122"/>
              </a:defRPr>
            </a:lvl1pPr>
          </a:lstStyle>
          <a:p>
            <a:pPr lvl="0" algn="ctr"/>
            <a:r>
              <a:rPr lang="zh-CN" altLang="en-US" sz="4200">
                <a:solidFill>
                  <a:srgbClr val="1D4DD5"/>
                </a:solidFill>
              </a:rPr>
              <a:t>第六章 彩色图像处理</a:t>
            </a:r>
            <a:endParaRPr lang="zh-CN" altLang="en-US" sz="4200">
              <a:solidFill>
                <a:srgbClr val="1D4DD5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3313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1143000"/>
          </a:xfrm>
        </p:spPr>
        <p:txBody>
          <a:bodyPr anchor="b"/>
          <a:p>
            <a:r>
              <a:rPr lang="en-US" altLang="zh-CN"/>
              <a:t>6.2 </a:t>
            </a:r>
            <a:r>
              <a:rPr lang="zh-CN" altLang="en-US"/>
              <a:t>彩色基础</a:t>
            </a:r>
            <a:endParaRPr lang="zh-CN" altLang="en-US"/>
          </a:p>
        </p:txBody>
      </p:sp>
      <p:sp>
        <p:nvSpPr>
          <p:cNvPr id="13315" name="文本框 13314"/>
          <p:cNvSpPr txBox="1"/>
          <p:nvPr/>
        </p:nvSpPr>
        <p:spPr>
          <a:xfrm>
            <a:off x="3048000" y="3429000"/>
            <a:ext cx="26987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latin typeface="Times New Roman" panose="02020503050405090304" pitchFamily="2" charset="0"/>
                <a:ea typeface="楷体_GB2312" pitchFamily="1" charset="-122"/>
              </a:rPr>
              <a:t>电磁波谱中的可见光部分</a:t>
            </a:r>
            <a:endParaRPr lang="zh-CN" altLang="en-US" b="1">
              <a:latin typeface="Times New Roman" panose="02020503050405090304" pitchFamily="2" charset="0"/>
              <a:ea typeface="楷体_GB2312" pitchFamily="1" charset="-122"/>
            </a:endParaRPr>
          </a:p>
        </p:txBody>
      </p:sp>
      <p:grpSp>
        <p:nvGrpSpPr>
          <p:cNvPr id="13316" name="组合 13315"/>
          <p:cNvGrpSpPr/>
          <p:nvPr/>
        </p:nvGrpSpPr>
        <p:grpSpPr>
          <a:xfrm>
            <a:off x="762000" y="1828800"/>
            <a:ext cx="7620000" cy="1479550"/>
            <a:chOff x="0" y="0"/>
            <a:chExt cx="4800" cy="932"/>
          </a:xfrm>
        </p:grpSpPr>
        <p:sp>
          <p:nvSpPr>
            <p:cNvPr id="13317" name="矩形 13316"/>
            <p:cNvSpPr/>
            <p:nvPr/>
          </p:nvSpPr>
          <p:spPr>
            <a:xfrm>
              <a:off x="768" y="0"/>
              <a:ext cx="3120" cy="240"/>
            </a:xfrm>
            <a:prstGeom prst="rect">
              <a:avLst/>
            </a:prstGeom>
            <a:gradFill rotWithShape="0">
              <a:gsLst>
                <a:gs pos="0">
                  <a:srgbClr val="A603AB">
                    <a:alpha val="100000"/>
                  </a:srgbClr>
                </a:gs>
                <a:gs pos="21001">
                  <a:srgbClr val="0819FB">
                    <a:alpha val="100000"/>
                  </a:srgbClr>
                </a:gs>
                <a:gs pos="35001">
                  <a:srgbClr val="1A8D48">
                    <a:alpha val="100000"/>
                  </a:srgbClr>
                </a:gs>
                <a:gs pos="52000">
                  <a:srgbClr val="FFFF00">
                    <a:alpha val="100000"/>
                  </a:srgbClr>
                </a:gs>
                <a:gs pos="73000">
                  <a:srgbClr val="EE3F17">
                    <a:alpha val="100000"/>
                  </a:srgbClr>
                </a:gs>
                <a:gs pos="88000">
                  <a:srgbClr val="E81766">
                    <a:alpha val="100000"/>
                  </a:srgbClr>
                </a:gs>
                <a:gs pos="100000">
                  <a:srgbClr val="A603AB">
                    <a:alpha val="100000"/>
                  </a:srgbClr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18" name="直接连接符 13317"/>
            <p:cNvSpPr/>
            <p:nvPr/>
          </p:nvSpPr>
          <p:spPr>
            <a:xfrm>
              <a:off x="0" y="240"/>
              <a:ext cx="48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319" name="直接连接符 13318"/>
            <p:cNvSpPr/>
            <p:nvPr/>
          </p:nvSpPr>
          <p:spPr>
            <a:xfrm>
              <a:off x="768" y="240"/>
              <a:ext cx="0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20" name="直接连接符 13319"/>
            <p:cNvSpPr/>
            <p:nvPr/>
          </p:nvSpPr>
          <p:spPr>
            <a:xfrm>
              <a:off x="3888" y="192"/>
              <a:ext cx="0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21" name="文本框 13320"/>
            <p:cNvSpPr txBox="1"/>
            <p:nvPr/>
          </p:nvSpPr>
          <p:spPr>
            <a:xfrm>
              <a:off x="288" y="432"/>
              <a:ext cx="720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en-US" altLang="zh-CN" sz="1600">
                  <a:latin typeface="Tahoma" panose="020B0604030504040204" pitchFamily="2" charset="0"/>
                </a:rPr>
                <a:t>400nm</a:t>
              </a:r>
              <a:endParaRPr lang="en-US" altLang="zh-CN" sz="1600">
                <a:latin typeface="Tahoma" panose="020B0604030504040204" pitchFamily="2" charset="0"/>
              </a:endParaRPr>
            </a:p>
          </p:txBody>
        </p:sp>
        <p:sp>
          <p:nvSpPr>
            <p:cNvPr id="13322" name="文本框 13321"/>
            <p:cNvSpPr txBox="1"/>
            <p:nvPr/>
          </p:nvSpPr>
          <p:spPr>
            <a:xfrm>
              <a:off x="3072" y="528"/>
              <a:ext cx="5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en-US" altLang="zh-CN" sz="1600">
                  <a:latin typeface="Tahoma" panose="020B0604030504040204" pitchFamily="2" charset="0"/>
                </a:rPr>
                <a:t>700nm</a:t>
              </a:r>
              <a:endParaRPr lang="en-US" altLang="zh-CN" sz="1600">
                <a:latin typeface="Tahoma" panose="020B0604030504040204" pitchFamily="2" charset="0"/>
              </a:endParaRPr>
            </a:p>
          </p:txBody>
        </p:sp>
        <p:sp>
          <p:nvSpPr>
            <p:cNvPr id="13323" name="文本框 13322"/>
            <p:cNvSpPr txBox="1"/>
            <p:nvPr/>
          </p:nvSpPr>
          <p:spPr>
            <a:xfrm>
              <a:off x="144" y="0"/>
              <a:ext cx="624" cy="227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>
                <a:spcBef>
                  <a:spcPct val="50000"/>
                </a:spcBef>
                <a:buClrTx/>
              </a:pPr>
              <a:r>
                <a:rPr lang="zh-CN" altLang="en-US" sz="2000">
                  <a:latin typeface="Tahoma" panose="020B0604030504040204" pitchFamily="2" charset="0"/>
                </a:rPr>
                <a:t>紫外光</a:t>
              </a:r>
              <a:endParaRPr lang="zh-CN" altLang="en-US" sz="2000">
                <a:latin typeface="Tahoma" panose="020B0604030504040204" pitchFamily="2" charset="0"/>
              </a:endParaRPr>
            </a:p>
          </p:txBody>
        </p:sp>
        <p:sp>
          <p:nvSpPr>
            <p:cNvPr id="13324" name="文本框 13323"/>
            <p:cNvSpPr txBox="1"/>
            <p:nvPr/>
          </p:nvSpPr>
          <p:spPr>
            <a:xfrm>
              <a:off x="3888" y="0"/>
              <a:ext cx="720" cy="227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>
                <a:spcBef>
                  <a:spcPct val="50000"/>
                </a:spcBef>
                <a:buClrTx/>
              </a:pPr>
              <a:r>
                <a:rPr lang="zh-CN" altLang="en-US" sz="2000">
                  <a:latin typeface="Tahoma" panose="020B0604030504040204" pitchFamily="2" charset="0"/>
                </a:rPr>
                <a:t>红外光</a:t>
              </a:r>
              <a:endParaRPr lang="zh-CN" altLang="en-US" sz="2000">
                <a:latin typeface="Tahoma" panose="020B0604030504040204" pitchFamily="2" charset="0"/>
              </a:endParaRPr>
            </a:p>
          </p:txBody>
        </p:sp>
        <p:sp>
          <p:nvSpPr>
            <p:cNvPr id="13325" name="文本框 13324"/>
            <p:cNvSpPr txBox="1"/>
            <p:nvPr/>
          </p:nvSpPr>
          <p:spPr>
            <a:xfrm>
              <a:off x="2448" y="288"/>
              <a:ext cx="105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zh-CN" altLang="en-US" sz="1600">
                  <a:latin typeface="Tahoma" panose="020B0604030504040204" pitchFamily="2" charset="0"/>
                </a:rPr>
                <a:t>可见光区</a:t>
              </a:r>
              <a:endParaRPr lang="zh-CN" altLang="en-US" sz="1600">
                <a:latin typeface="Tahoma" panose="020B0604030504040204" pitchFamily="2" charset="0"/>
              </a:endParaRPr>
            </a:p>
          </p:txBody>
        </p:sp>
        <p:sp>
          <p:nvSpPr>
            <p:cNvPr id="13326" name="下箭头 13325"/>
            <p:cNvSpPr/>
            <p:nvPr/>
          </p:nvSpPr>
          <p:spPr>
            <a:xfrm>
              <a:off x="3216" y="24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7" name="下箭头 13326"/>
            <p:cNvSpPr/>
            <p:nvPr/>
          </p:nvSpPr>
          <p:spPr>
            <a:xfrm>
              <a:off x="1872" y="240"/>
              <a:ext cx="96" cy="384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8" name="文本框 13327"/>
            <p:cNvSpPr txBox="1"/>
            <p:nvPr/>
          </p:nvSpPr>
          <p:spPr>
            <a:xfrm>
              <a:off x="1824" y="624"/>
              <a:ext cx="67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en-US" altLang="zh-CN" sz="1600">
                  <a:latin typeface="Tahoma" panose="020B0604030504040204" pitchFamily="2" charset="0"/>
                </a:rPr>
                <a:t>546.1nm</a:t>
              </a:r>
              <a:endParaRPr lang="en-US" altLang="zh-CN" sz="1600">
                <a:latin typeface="Tahoma" panose="020B0604030504040204" pitchFamily="2" charset="0"/>
              </a:endParaRPr>
            </a:p>
          </p:txBody>
        </p:sp>
        <p:sp>
          <p:nvSpPr>
            <p:cNvPr id="13329" name="下箭头 13328"/>
            <p:cNvSpPr/>
            <p:nvPr/>
          </p:nvSpPr>
          <p:spPr>
            <a:xfrm>
              <a:off x="1248" y="240"/>
              <a:ext cx="96" cy="432"/>
            </a:xfrm>
            <a:prstGeom prst="downArrow">
              <a:avLst>
                <a:gd name="adj1" fmla="val 50000"/>
                <a:gd name="adj2" fmla="val 112500"/>
              </a:avLst>
            </a:prstGeom>
            <a:solidFill>
              <a:schemeClr val="folHlink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30" name="文本框 13329"/>
            <p:cNvSpPr txBox="1"/>
            <p:nvPr/>
          </p:nvSpPr>
          <p:spPr>
            <a:xfrm>
              <a:off x="1008" y="720"/>
              <a:ext cx="62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en-US" altLang="zh-CN" sz="1600">
                  <a:latin typeface="Tahoma" panose="020B0604030504040204" pitchFamily="2" charset="0"/>
                </a:rPr>
                <a:t>435.8nm</a:t>
              </a:r>
              <a:endParaRPr lang="en-US" altLang="zh-CN" sz="1600">
                <a:latin typeface="Tahoma" panose="020B0604030504040204" pitchFamily="2" charset="0"/>
              </a:endParaRPr>
            </a:p>
          </p:txBody>
        </p:sp>
        <p:sp>
          <p:nvSpPr>
            <p:cNvPr id="13331" name="文本框 13330"/>
            <p:cNvSpPr txBox="1"/>
            <p:nvPr/>
          </p:nvSpPr>
          <p:spPr>
            <a:xfrm>
              <a:off x="3840" y="528"/>
              <a:ext cx="67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en-US" altLang="zh-CN" sz="1600">
                  <a:latin typeface="Tahoma" panose="020B0604030504040204" pitchFamily="2" charset="0"/>
                </a:rPr>
                <a:t>780nm</a:t>
              </a:r>
              <a:endParaRPr lang="en-US" altLang="zh-CN" sz="1600">
                <a:latin typeface="Tahoma" panose="020B0604030504040204" pitchFamily="2" charset="0"/>
              </a:endParaRPr>
            </a:p>
          </p:txBody>
        </p:sp>
      </p:grpSp>
      <p:sp>
        <p:nvSpPr>
          <p:cNvPr id="13332" name="矩形 13331"/>
          <p:cNvSpPr/>
          <p:nvPr/>
        </p:nvSpPr>
        <p:spPr>
          <a:xfrm>
            <a:off x="533400" y="4191000"/>
            <a:ext cx="8305800" cy="180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b="1">
                <a:latin typeface="Times New Roman" panose="02020503050405090304" pitchFamily="2" charset="0"/>
              </a:rPr>
              <a:t>        </a:t>
            </a:r>
            <a:r>
              <a:rPr lang="zh-CN" altLang="en-US" sz="2800" b="1">
                <a:latin typeface="Times New Roman" panose="02020503050405090304" pitchFamily="2" charset="0"/>
              </a:rPr>
              <a:t>可视光区的波长在</a:t>
            </a:r>
            <a:r>
              <a:rPr lang="en-US" altLang="zh-CN" sz="2800" b="1">
                <a:latin typeface="Times New Roman" panose="02020503050405090304" pitchFamily="2" charset="0"/>
              </a:rPr>
              <a:t>400nm~700nm</a:t>
            </a:r>
            <a:r>
              <a:rPr lang="zh-CN" altLang="en-US" sz="2800" b="1">
                <a:latin typeface="Times New Roman" panose="02020503050405090304" pitchFamily="2" charset="0"/>
              </a:rPr>
              <a:t>，当光谱采样限制到三个人类视觉系统敏感的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红</a:t>
            </a:r>
            <a:r>
              <a:rPr lang="zh-CN" altLang="en-US" sz="2800" b="1">
                <a:latin typeface="Times New Roman" panose="02020503050405090304" pitchFamily="2" charset="0"/>
              </a:rPr>
              <a:t>、</a:t>
            </a:r>
            <a:r>
              <a:rPr lang="zh-CN" altLang="en-US" sz="2800" b="1">
                <a:solidFill>
                  <a:srgbClr val="00FF00"/>
                </a:solidFill>
                <a:latin typeface="Times New Roman" panose="02020503050405090304" pitchFamily="2" charset="0"/>
              </a:rPr>
              <a:t>绿</a:t>
            </a:r>
            <a:r>
              <a:rPr lang="zh-CN" altLang="en-US" sz="2800" b="1">
                <a:latin typeface="Times New Roman" panose="02020503050405090304" pitchFamily="2" charset="0"/>
              </a:rPr>
              <a:t>、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503050405090304" pitchFamily="2" charset="0"/>
              </a:rPr>
              <a:t>蓝</a:t>
            </a:r>
            <a:r>
              <a:rPr lang="zh-CN" altLang="en-US" sz="2800" b="1">
                <a:latin typeface="Times New Roman" panose="02020503050405090304" pitchFamily="2" charset="0"/>
              </a:rPr>
              <a:t>光波段时，对这三个光谱带的光能量进行采样，就可以得到一幅彩色图像。</a:t>
            </a:r>
            <a:endParaRPr lang="zh-CN" altLang="en-US" sz="2800" b="1"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矩形 56321"/>
          <p:cNvSpPr/>
          <p:nvPr/>
        </p:nvSpPr>
        <p:spPr>
          <a:xfrm>
            <a:off x="3294063" y="909638"/>
            <a:ext cx="3265487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彩色图像分析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6323" name="矩形 56322"/>
          <p:cNvSpPr/>
          <p:nvPr/>
        </p:nvSpPr>
        <p:spPr>
          <a:xfrm>
            <a:off x="6848475" y="1828800"/>
            <a:ext cx="22955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  <a:cs typeface="Times New Roman" panose="02020503050405090304" pitchFamily="2" charset="0"/>
              </a:rPr>
              <a:t>梯度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法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  <a:cs typeface="Times New Roman" panose="02020503050405090304" pitchFamily="2" charset="0"/>
              </a:rPr>
              <a:t>边缘检测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2" charset="0"/>
            </a:endParaRPr>
          </a:p>
        </p:txBody>
      </p:sp>
      <p:graphicFrame>
        <p:nvGraphicFramePr>
          <p:cNvPr id="56324" name="对象 56323"/>
          <p:cNvGraphicFramePr>
            <a:graphicFrameLocks noChangeAspect="1"/>
          </p:cNvGraphicFramePr>
          <p:nvPr/>
        </p:nvGraphicFramePr>
        <p:xfrm>
          <a:off x="3208338" y="1976438"/>
          <a:ext cx="26130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1409700" imgH="393700" progId="Equation.3">
                  <p:embed/>
                </p:oleObj>
              </mc:Choice>
              <mc:Fallback>
                <p:oleObj name="" r:id="rId1" imgW="1409700" imgH="3937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08338" y="1976438"/>
                        <a:ext cx="2613025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对象 56324"/>
          <p:cNvGraphicFramePr>
            <a:graphicFrameLocks noChangeAspect="1"/>
          </p:cNvGraphicFramePr>
          <p:nvPr/>
        </p:nvGraphicFramePr>
        <p:xfrm>
          <a:off x="3468688" y="2873375"/>
          <a:ext cx="21828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1410335" imgH="419100" progId="Equation.3">
                  <p:embed/>
                </p:oleObj>
              </mc:Choice>
              <mc:Fallback>
                <p:oleObj name="" r:id="rId3" imgW="1410335" imgH="4191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8688" y="2873375"/>
                        <a:ext cx="2182812" cy="6477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对象 56325"/>
          <p:cNvGraphicFramePr>
            <a:graphicFrameLocks noChangeAspect="1"/>
          </p:cNvGraphicFramePr>
          <p:nvPr/>
        </p:nvGraphicFramePr>
        <p:xfrm>
          <a:off x="2887663" y="3729038"/>
          <a:ext cx="337978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5" imgW="1828800" imgH="431800" progId="Equation.3">
                  <p:embed/>
                </p:oleObj>
              </mc:Choice>
              <mc:Fallback>
                <p:oleObj name="" r:id="rId5" imgW="1828800" imgH="4318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87663" y="3729038"/>
                        <a:ext cx="3379787" cy="792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对象 56326"/>
          <p:cNvGraphicFramePr>
            <a:graphicFrameLocks noChangeAspect="1"/>
          </p:cNvGraphicFramePr>
          <p:nvPr/>
        </p:nvGraphicFramePr>
        <p:xfrm>
          <a:off x="2701925" y="4751388"/>
          <a:ext cx="40163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7" imgW="2159000" imgH="393700" progId="Equation.3">
                  <p:embed/>
                </p:oleObj>
              </mc:Choice>
              <mc:Fallback>
                <p:oleObj name="" r:id="rId7" imgW="2159000" imgH="3937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01925" y="4751388"/>
                        <a:ext cx="4016375" cy="7254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对象 56327"/>
          <p:cNvGraphicFramePr>
            <a:graphicFrameLocks noChangeAspect="1"/>
          </p:cNvGraphicFramePr>
          <p:nvPr/>
        </p:nvGraphicFramePr>
        <p:xfrm>
          <a:off x="2990850" y="5676900"/>
          <a:ext cx="3267075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9" imgW="1905000" imgH="482600" progId="Equation.3">
                  <p:embed/>
                </p:oleObj>
              </mc:Choice>
              <mc:Fallback>
                <p:oleObj name="" r:id="rId9" imgW="1905000" imgH="4826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90850" y="5676900"/>
                        <a:ext cx="3267075" cy="833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9" name="矩形 56328"/>
          <p:cNvSpPr/>
          <p:nvPr/>
        </p:nvSpPr>
        <p:spPr>
          <a:xfrm>
            <a:off x="1031875" y="3108325"/>
            <a:ext cx="488950" cy="1897063"/>
          </a:xfrm>
          <a:prstGeom prst="rect">
            <a:avLst/>
          </a:prstGeom>
          <a:solidFill>
            <a:srgbClr val="66FF33"/>
          </a:solidFill>
          <a:ln w="9525">
            <a:noFill/>
          </a:ln>
        </p:spPr>
        <p:txBody>
          <a:bodyPr vert="eaVert" wrap="none" anchor="t">
            <a:spAutoFit/>
          </a:bodyPr>
          <a:p>
            <a:pPr algn="ctr">
              <a:buClrTx/>
            </a:pP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503050405090304" pitchFamily="2" charset="0"/>
              </a:rPr>
              <a:t>RGB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503050405090304" pitchFamily="2" charset="0"/>
              </a:rPr>
              <a:t>空间中梯度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矩形 57345"/>
          <p:cNvSpPr/>
          <p:nvPr/>
        </p:nvSpPr>
        <p:spPr>
          <a:xfrm>
            <a:off x="3294063" y="909638"/>
            <a:ext cx="3265487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彩色图像分析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7347" name="矩形 57346"/>
          <p:cNvSpPr/>
          <p:nvPr/>
        </p:nvSpPr>
        <p:spPr>
          <a:xfrm>
            <a:off x="6848475" y="1828800"/>
            <a:ext cx="22955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  <a:cs typeface="Times New Roman" panose="02020503050405090304" pitchFamily="2" charset="0"/>
              </a:rPr>
              <a:t>梯度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法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  <a:cs typeface="Times New Roman" panose="02020503050405090304" pitchFamily="2" charset="0"/>
              </a:rPr>
              <a:t>边缘检测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2" charset="0"/>
            </a:endParaRPr>
          </a:p>
        </p:txBody>
      </p:sp>
      <p:sp>
        <p:nvSpPr>
          <p:cNvPr id="57348" name="矩形 57347"/>
          <p:cNvSpPr/>
          <p:nvPr/>
        </p:nvSpPr>
        <p:spPr>
          <a:xfrm>
            <a:off x="8058150" y="2889250"/>
            <a:ext cx="488950" cy="1897063"/>
          </a:xfrm>
          <a:prstGeom prst="rect">
            <a:avLst/>
          </a:prstGeom>
          <a:solidFill>
            <a:srgbClr val="66FF33"/>
          </a:solidFill>
          <a:ln w="9525">
            <a:noFill/>
          </a:ln>
        </p:spPr>
        <p:txBody>
          <a:bodyPr vert="eaVert" wrap="none" anchor="t">
            <a:spAutoFit/>
          </a:bodyPr>
          <a:p>
            <a:pPr algn="ctr">
              <a:buClrTx/>
            </a:pP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503050405090304" pitchFamily="2" charset="0"/>
              </a:rPr>
              <a:t>RGB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503050405090304" pitchFamily="2" charset="0"/>
              </a:rPr>
              <a:t>空间中梯度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503050405090304" pitchFamily="2" charset="0"/>
            </a:endParaRPr>
          </a:p>
        </p:txBody>
      </p:sp>
      <p:graphicFrame>
        <p:nvGraphicFramePr>
          <p:cNvPr id="57349" name="对象 57348"/>
          <p:cNvGraphicFramePr>
            <a:graphicFrameLocks noChangeAspect="1"/>
          </p:cNvGraphicFramePr>
          <p:nvPr/>
        </p:nvGraphicFramePr>
        <p:xfrm>
          <a:off x="2908300" y="3108325"/>
          <a:ext cx="338455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1905000" imgH="508000" progId="Equation.3">
                  <p:embed/>
                </p:oleObj>
              </mc:Choice>
              <mc:Fallback>
                <p:oleObj name="" r:id="rId1" imgW="1905000" imgH="5080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8300" y="3108325"/>
                        <a:ext cx="3384550" cy="896938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chemeClr val="hlink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对象 57349"/>
          <p:cNvGraphicFramePr>
            <a:graphicFrameLocks noChangeAspect="1"/>
          </p:cNvGraphicFramePr>
          <p:nvPr/>
        </p:nvGraphicFramePr>
        <p:xfrm>
          <a:off x="1538288" y="5164138"/>
          <a:ext cx="6413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3" imgW="3733800" imgH="469900" progId="Equation.3">
                  <p:embed/>
                </p:oleObj>
              </mc:Choice>
              <mc:Fallback>
                <p:oleObj name="" r:id="rId3" imgW="3733800" imgH="4699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8288" y="5164138"/>
                        <a:ext cx="6413500" cy="801687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chemeClr val="hlink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矩形 57350"/>
          <p:cNvSpPr/>
          <p:nvPr/>
        </p:nvSpPr>
        <p:spPr>
          <a:xfrm>
            <a:off x="1050925" y="4216400"/>
            <a:ext cx="146208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梯度的幅度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57352" name="矩形 57351"/>
          <p:cNvSpPr/>
          <p:nvPr/>
        </p:nvSpPr>
        <p:spPr>
          <a:xfrm>
            <a:off x="1008063" y="2319338"/>
            <a:ext cx="3019425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(</a:t>
            </a:r>
            <a:r>
              <a:rPr lang="en-US" altLang="zh-CN" sz="2000" b="1" i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x,y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) 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处变化率最大的方向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矩形 58369"/>
          <p:cNvSpPr/>
          <p:nvPr/>
        </p:nvSpPr>
        <p:spPr>
          <a:xfrm>
            <a:off x="3294063" y="909638"/>
            <a:ext cx="3265487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彩色图像分析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8371" name="矩形 58370"/>
          <p:cNvSpPr/>
          <p:nvPr/>
        </p:nvSpPr>
        <p:spPr>
          <a:xfrm>
            <a:off x="6848475" y="1752600"/>
            <a:ext cx="22955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  <a:cs typeface="Times New Roman" panose="02020503050405090304" pitchFamily="2" charset="0"/>
              </a:rPr>
              <a:t>梯度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法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  <a:cs typeface="Times New Roman" panose="02020503050405090304" pitchFamily="2" charset="0"/>
              </a:rPr>
              <a:t>边缘检测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2" charset="0"/>
            </a:endParaRPr>
          </a:p>
        </p:txBody>
      </p:sp>
      <p:sp>
        <p:nvSpPr>
          <p:cNvPr id="58372" name="矩形 58371"/>
          <p:cNvSpPr/>
          <p:nvPr/>
        </p:nvSpPr>
        <p:spPr>
          <a:xfrm>
            <a:off x="5356225" y="4562475"/>
            <a:ext cx="23209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0" hangingPunct="0">
              <a:buClrTx/>
            </a:pPr>
            <a:r>
              <a:rPr lang="zh-CN" altLang="en-US" sz="2000" b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边缘检测结果</a:t>
            </a:r>
            <a:endParaRPr lang="zh-CN" altLang="en-US" sz="2000" b="1">
              <a:solidFill>
                <a:schemeClr val="bg2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graphicFrame>
        <p:nvGraphicFramePr>
          <p:cNvPr id="58373" name="对象 58372"/>
          <p:cNvGraphicFramePr>
            <a:graphicFrameLocks noChangeAspect="1"/>
          </p:cNvGraphicFramePr>
          <p:nvPr/>
        </p:nvGraphicFramePr>
        <p:xfrm>
          <a:off x="1828800" y="2646363"/>
          <a:ext cx="2238375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3638550" imgH="2438400" progId="PBrush">
                  <p:embed/>
                </p:oleObj>
              </mc:Choice>
              <mc:Fallback>
                <p:oleObj name="" r:id="rId1" imgW="3638550" imgH="2438400" progId="PBrush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28800" y="2646363"/>
                        <a:ext cx="2238375" cy="1514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对象 58373"/>
          <p:cNvGraphicFramePr>
            <a:graphicFrameLocks noChangeAspect="1"/>
          </p:cNvGraphicFramePr>
          <p:nvPr/>
        </p:nvGraphicFramePr>
        <p:xfrm>
          <a:off x="5514975" y="2617788"/>
          <a:ext cx="2105025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3" imgW="3676650" imgH="2438400" progId="PBrush">
                  <p:embed/>
                </p:oleObj>
              </mc:Choice>
              <mc:Fallback>
                <p:oleObj name="" r:id="rId3" imgW="3676650" imgH="2438400" progId="PBrush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14975" y="2617788"/>
                        <a:ext cx="2105025" cy="1514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矩形 58374"/>
          <p:cNvSpPr/>
          <p:nvPr/>
        </p:nvSpPr>
        <p:spPr>
          <a:xfrm>
            <a:off x="2743200" y="5105400"/>
            <a:ext cx="4121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图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6.14 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利用梯度进行边缘检测示例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58376" name="矩形 58375"/>
          <p:cNvSpPr/>
          <p:nvPr/>
        </p:nvSpPr>
        <p:spPr>
          <a:xfrm>
            <a:off x="2511425" y="4530725"/>
            <a:ext cx="695325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原图</a:t>
            </a:r>
            <a:endParaRPr lang="zh-CN" altLang="en-US" sz="2000" b="1">
              <a:solidFill>
                <a:schemeClr val="bg2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58377" name="矩形 58376"/>
          <p:cNvSpPr/>
          <p:nvPr/>
        </p:nvSpPr>
        <p:spPr>
          <a:xfrm>
            <a:off x="4191000" y="6400800"/>
            <a:ext cx="3962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例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6.7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：彩色图像的边缘检测</a:t>
            </a:r>
            <a:endParaRPr lang="zh-CN" altLang="en-US" sz="2400" b="1" i="1" u="sng">
              <a:solidFill>
                <a:srgbClr val="0000FF"/>
              </a:solidFill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83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矩形 53249"/>
          <p:cNvSpPr/>
          <p:nvPr/>
        </p:nvSpPr>
        <p:spPr>
          <a:xfrm>
            <a:off x="3294063" y="909638"/>
            <a:ext cx="3265487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彩色图像复原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graphicFrame>
        <p:nvGraphicFramePr>
          <p:cNvPr id="53251" name="对象 53250"/>
          <p:cNvGraphicFramePr>
            <a:graphicFrameLocks noChangeAspect="1"/>
          </p:cNvGraphicFramePr>
          <p:nvPr/>
        </p:nvGraphicFramePr>
        <p:xfrm>
          <a:off x="538163" y="3022600"/>
          <a:ext cx="23526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" imgW="3657600" imgH="2428875" progId="PBrush">
                  <p:embed/>
                </p:oleObj>
              </mc:Choice>
              <mc:Fallback>
                <p:oleObj name="" r:id="rId1" imgW="3657600" imgH="2428875" progId="PBrush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8163" y="3022600"/>
                        <a:ext cx="2352675" cy="163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对象 53251"/>
          <p:cNvGraphicFramePr>
            <a:graphicFrameLocks noChangeAspect="1"/>
          </p:cNvGraphicFramePr>
          <p:nvPr/>
        </p:nvGraphicFramePr>
        <p:xfrm>
          <a:off x="3471863" y="3024188"/>
          <a:ext cx="23526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3" imgW="3676650" imgH="2419350" progId="PBrush">
                  <p:embed/>
                </p:oleObj>
              </mc:Choice>
              <mc:Fallback>
                <p:oleObj name="" r:id="rId3" imgW="3676650" imgH="2419350" progId="PBrush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1863" y="3024188"/>
                        <a:ext cx="2352675" cy="163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对象 53252"/>
          <p:cNvGraphicFramePr>
            <a:graphicFrameLocks noChangeAspect="1"/>
          </p:cNvGraphicFramePr>
          <p:nvPr/>
        </p:nvGraphicFramePr>
        <p:xfrm>
          <a:off x="6457950" y="3052763"/>
          <a:ext cx="234315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5" imgW="3667125" imgH="2438400" progId="PBrush">
                  <p:embed/>
                </p:oleObj>
              </mc:Choice>
              <mc:Fallback>
                <p:oleObj name="" r:id="rId5" imgW="3667125" imgH="2438400" progId="PBrush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7950" y="3052763"/>
                        <a:ext cx="2343150" cy="163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4" name="矩形 53253"/>
          <p:cNvSpPr/>
          <p:nvPr/>
        </p:nvSpPr>
        <p:spPr>
          <a:xfrm>
            <a:off x="1277938" y="4951413"/>
            <a:ext cx="69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原图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53255" name="矩形 53254"/>
          <p:cNvSpPr/>
          <p:nvPr/>
        </p:nvSpPr>
        <p:spPr>
          <a:xfrm>
            <a:off x="6808788" y="4976813"/>
            <a:ext cx="1708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维纳滤波复原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53256" name="矩形 53255"/>
          <p:cNvSpPr/>
          <p:nvPr/>
        </p:nvSpPr>
        <p:spPr>
          <a:xfrm>
            <a:off x="3600450" y="5334000"/>
            <a:ext cx="2343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>
                <a:solidFill>
                  <a:schemeClr val="hlink"/>
                </a:solidFill>
                <a:latin typeface="宋体" charset="-122"/>
              </a:rPr>
              <a:t>运动</a:t>
            </a:r>
            <a:r>
              <a:rPr lang="zh-CN" altLang="en-US" sz="2000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模糊</a:t>
            </a:r>
            <a:r>
              <a:rPr lang="en-US" altLang="zh-CN" sz="2000">
                <a:solidFill>
                  <a:schemeClr val="hlink"/>
                </a:solidFill>
                <a:latin typeface="宋体" charset="-122"/>
              </a:rPr>
              <a:t>+</a:t>
            </a:r>
            <a:r>
              <a:rPr lang="zh-CN" altLang="en-US" sz="2000">
                <a:solidFill>
                  <a:schemeClr val="hlink"/>
                </a:solidFill>
                <a:latin typeface="宋体" charset="-122"/>
              </a:rPr>
              <a:t>高斯噪声</a:t>
            </a:r>
            <a:endParaRPr lang="zh-CN" altLang="en-US" sz="2000">
              <a:solidFill>
                <a:schemeClr val="hlink"/>
              </a:solidFill>
              <a:latin typeface="宋体" charset="-122"/>
            </a:endParaRPr>
          </a:p>
        </p:txBody>
      </p:sp>
      <p:sp>
        <p:nvSpPr>
          <p:cNvPr id="53257" name="矩形 53256"/>
          <p:cNvSpPr/>
          <p:nvPr/>
        </p:nvSpPr>
        <p:spPr>
          <a:xfrm>
            <a:off x="4027488" y="4957763"/>
            <a:ext cx="1200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退化彩图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53258" name="矩形 53257"/>
          <p:cNvSpPr/>
          <p:nvPr/>
        </p:nvSpPr>
        <p:spPr>
          <a:xfrm>
            <a:off x="5105400" y="6400800"/>
            <a:ext cx="3048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例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6.6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：彩色图像复原</a:t>
            </a:r>
            <a:endParaRPr lang="zh-CN" altLang="en-US" sz="2400" b="1" i="1" u="sng">
              <a:solidFill>
                <a:srgbClr val="0000FF"/>
              </a:solidFill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53259" name="矩形 53258"/>
          <p:cNvSpPr/>
          <p:nvPr/>
        </p:nvSpPr>
        <p:spPr>
          <a:xfrm>
            <a:off x="533400" y="2041525"/>
            <a:ext cx="83058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    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第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5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章讨论的单色图像复原技术可直接推广到彩色图像，即分别作用于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R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、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G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、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B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图像上。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32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23" name="Text Box 2"/>
          <p:cNvSpPr/>
          <p:nvPr/>
        </p:nvSpPr>
        <p:spPr>
          <a:xfrm>
            <a:off x="2424113" y="384175"/>
            <a:ext cx="5578475" cy="11874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  6.8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彩色图像的噪声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724" name="Rectangle 3"/>
          <p:cNvSpPr/>
          <p:nvPr/>
        </p:nvSpPr>
        <p:spPr>
          <a:xfrm>
            <a:off x="595313" y="1720850"/>
            <a:ext cx="1795462" cy="20415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6.8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彩色图像的噪声 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例</a:t>
            </a:r>
            <a:r>
              <a:rPr lang="en-US" altLang="zh-CN" sz="2000">
                <a:ea typeface="宋体" charset="-122"/>
              </a:rPr>
              <a:t>6.17</a:t>
            </a:r>
            <a:r>
              <a:rPr lang="zh-CN" altLang="en-US" sz="2000">
                <a:ea typeface="宋体" charset="-122"/>
              </a:rPr>
              <a:t>是把</a:t>
            </a:r>
            <a:r>
              <a:rPr lang="en-US" altLang="zh-CN" sz="2000">
                <a:ea typeface="宋体" charset="-122"/>
              </a:rPr>
              <a:t>RGB</a:t>
            </a:r>
            <a:r>
              <a:rPr lang="zh-CN" altLang="en-US" sz="2000">
                <a:ea typeface="宋体" charset="-122"/>
              </a:rPr>
              <a:t>图像噪声转换为</a:t>
            </a:r>
            <a:r>
              <a:rPr lang="en-US" altLang="zh-CN" sz="2000">
                <a:ea typeface="宋体" charset="-122"/>
              </a:rPr>
              <a:t>HSI</a:t>
            </a:r>
            <a:r>
              <a:rPr lang="zh-CN" altLang="en-US" sz="2000">
                <a:ea typeface="宋体" charset="-122"/>
              </a:rPr>
              <a:t>的效果说明。 </a:t>
            </a:r>
            <a:endParaRPr lang="zh-CN" altLang="en-US" sz="2000">
              <a:ea typeface="宋体" charset="-122"/>
            </a:endParaRPr>
          </a:p>
        </p:txBody>
      </p:sp>
      <p:sp>
        <p:nvSpPr>
          <p:cNvPr id="2725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26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727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8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29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730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1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32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33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34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35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36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37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38" name="Rectangle 17"/>
          <p:cNvSpPr/>
          <p:nvPr/>
        </p:nvSpPr>
        <p:spPr>
          <a:xfrm>
            <a:off x="0" y="3062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39" name="Rectangle 18"/>
          <p:cNvSpPr/>
          <p:nvPr/>
        </p:nvSpPr>
        <p:spPr>
          <a:xfrm>
            <a:off x="352425" y="3136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40" name="Rectangle 19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41" name="Rectangle 20"/>
          <p:cNvSpPr/>
          <p:nvPr/>
        </p:nvSpPr>
        <p:spPr>
          <a:xfrm>
            <a:off x="0" y="37258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42" name="Rectangle 2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43" name="Rectangle 22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44" name="Rectangle 23"/>
          <p:cNvSpPr/>
          <p:nvPr/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74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1628775"/>
            <a:ext cx="6270625" cy="502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48" name="Text Box 2"/>
          <p:cNvSpPr/>
          <p:nvPr/>
        </p:nvSpPr>
        <p:spPr>
          <a:xfrm>
            <a:off x="2424113" y="384175"/>
            <a:ext cx="5578475" cy="11874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  6.8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彩色图像的噪声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749" name="Rectangle 3"/>
          <p:cNvSpPr/>
          <p:nvPr/>
        </p:nvSpPr>
        <p:spPr>
          <a:xfrm>
            <a:off x="1039813" y="1930400"/>
            <a:ext cx="6405562" cy="7620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6.8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彩色图像的噪声 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例</a:t>
            </a:r>
            <a:r>
              <a:rPr lang="en-US" altLang="zh-CN" sz="2000">
                <a:ea typeface="宋体" charset="-122"/>
              </a:rPr>
              <a:t>6.17</a:t>
            </a:r>
            <a:r>
              <a:rPr lang="zh-CN" altLang="en-US" sz="2000">
                <a:ea typeface="宋体" charset="-122"/>
              </a:rPr>
              <a:t>是把</a:t>
            </a:r>
            <a:r>
              <a:rPr lang="en-US" altLang="zh-CN" sz="2000">
                <a:ea typeface="宋体" charset="-122"/>
              </a:rPr>
              <a:t>RGB</a:t>
            </a:r>
            <a:r>
              <a:rPr lang="zh-CN" altLang="en-US" sz="2000">
                <a:ea typeface="宋体" charset="-122"/>
              </a:rPr>
              <a:t>图像噪声转换为</a:t>
            </a:r>
            <a:r>
              <a:rPr lang="en-US" altLang="zh-CN" sz="2000">
                <a:ea typeface="宋体" charset="-122"/>
              </a:rPr>
              <a:t>HSI</a:t>
            </a:r>
            <a:r>
              <a:rPr lang="zh-CN" altLang="en-US" sz="2000">
                <a:ea typeface="宋体" charset="-122"/>
              </a:rPr>
              <a:t>的效果说明。 </a:t>
            </a:r>
            <a:endParaRPr lang="zh-CN" altLang="en-US" sz="2000">
              <a:ea typeface="宋体" charset="-122"/>
            </a:endParaRPr>
          </a:p>
        </p:txBody>
      </p:sp>
      <p:sp>
        <p:nvSpPr>
          <p:cNvPr id="275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5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752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3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54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755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6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57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58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59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60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61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62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63" name="Rectangle 17"/>
          <p:cNvSpPr/>
          <p:nvPr/>
        </p:nvSpPr>
        <p:spPr>
          <a:xfrm>
            <a:off x="0" y="3062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64" name="Rectangle 18"/>
          <p:cNvSpPr/>
          <p:nvPr/>
        </p:nvSpPr>
        <p:spPr>
          <a:xfrm>
            <a:off x="352425" y="3136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65" name="Rectangle 19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66" name="Rectangle 20"/>
          <p:cNvSpPr/>
          <p:nvPr/>
        </p:nvSpPr>
        <p:spPr>
          <a:xfrm>
            <a:off x="0" y="37258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67" name="Rectangle 2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68" name="Rectangle 22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69" name="Rectangle 23"/>
          <p:cNvSpPr/>
          <p:nvPr/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770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463" y="2981325"/>
            <a:ext cx="6270625" cy="2644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73" name="Text Box 2"/>
          <p:cNvSpPr/>
          <p:nvPr/>
        </p:nvSpPr>
        <p:spPr>
          <a:xfrm>
            <a:off x="2424113" y="384175"/>
            <a:ext cx="5578475" cy="11874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  6.8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彩色图像的噪声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774" name="Rectangle 3"/>
          <p:cNvSpPr/>
          <p:nvPr/>
        </p:nvSpPr>
        <p:spPr>
          <a:xfrm>
            <a:off x="738188" y="1708150"/>
            <a:ext cx="1795462" cy="20415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6.8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彩色图像的噪声 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例</a:t>
            </a:r>
            <a:r>
              <a:rPr lang="en-US" altLang="zh-CN" sz="2000">
                <a:ea typeface="宋体" charset="-122"/>
              </a:rPr>
              <a:t>6.17</a:t>
            </a:r>
            <a:r>
              <a:rPr lang="zh-CN" altLang="en-US" sz="2000">
                <a:ea typeface="宋体" charset="-122"/>
              </a:rPr>
              <a:t>是把</a:t>
            </a:r>
            <a:r>
              <a:rPr lang="en-US" altLang="zh-CN" sz="2000">
                <a:ea typeface="宋体" charset="-122"/>
              </a:rPr>
              <a:t>RGB</a:t>
            </a:r>
            <a:r>
              <a:rPr lang="zh-CN" altLang="en-US" sz="2000">
                <a:ea typeface="宋体" charset="-122"/>
              </a:rPr>
              <a:t>图像噪声转换为</a:t>
            </a:r>
            <a:r>
              <a:rPr lang="en-US" altLang="zh-CN" sz="2000">
                <a:ea typeface="宋体" charset="-122"/>
              </a:rPr>
              <a:t>HSI</a:t>
            </a:r>
            <a:r>
              <a:rPr lang="zh-CN" altLang="en-US" sz="2000">
                <a:ea typeface="宋体" charset="-122"/>
              </a:rPr>
              <a:t>的效果说明。 </a:t>
            </a:r>
            <a:endParaRPr lang="zh-CN" altLang="en-US" sz="2000">
              <a:ea typeface="宋体" charset="-122"/>
            </a:endParaRPr>
          </a:p>
        </p:txBody>
      </p:sp>
      <p:sp>
        <p:nvSpPr>
          <p:cNvPr id="2775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76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777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8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79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780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1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82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83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84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85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86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87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88" name="Rectangle 17"/>
          <p:cNvSpPr/>
          <p:nvPr/>
        </p:nvSpPr>
        <p:spPr>
          <a:xfrm>
            <a:off x="0" y="3062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89" name="Rectangle 18"/>
          <p:cNvSpPr/>
          <p:nvPr/>
        </p:nvSpPr>
        <p:spPr>
          <a:xfrm>
            <a:off x="352425" y="3136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90" name="Rectangle 19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91" name="Rectangle 20"/>
          <p:cNvSpPr/>
          <p:nvPr/>
        </p:nvSpPr>
        <p:spPr>
          <a:xfrm>
            <a:off x="0" y="37258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92" name="Rectangle 2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93" name="Rectangle 22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794" name="Rectangle 23"/>
          <p:cNvSpPr/>
          <p:nvPr/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79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25" y="1657350"/>
            <a:ext cx="6240463" cy="5037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98" name="Text Box 2"/>
          <p:cNvSpPr/>
          <p:nvPr/>
        </p:nvSpPr>
        <p:spPr>
          <a:xfrm>
            <a:off x="2424113" y="384175"/>
            <a:ext cx="5578475" cy="11874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  6.8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彩色图像的噪声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799" name="Rectangle 3"/>
          <p:cNvSpPr/>
          <p:nvPr/>
        </p:nvSpPr>
        <p:spPr>
          <a:xfrm>
            <a:off x="1352550" y="1909763"/>
            <a:ext cx="6405563" cy="14319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6.8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彩色图像的噪声 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在彩色空间中，采用滤波器来减少、消除噪声，但处理方法上，有些就不能直接套用灰度的处理方法。如，中值滤波，需采用向量排序方案，确定中值。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80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0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802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3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04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805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6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07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08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09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10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11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12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13" name="Rectangle 17"/>
          <p:cNvSpPr/>
          <p:nvPr/>
        </p:nvSpPr>
        <p:spPr>
          <a:xfrm>
            <a:off x="0" y="3062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14" name="Rectangle 18"/>
          <p:cNvSpPr/>
          <p:nvPr/>
        </p:nvSpPr>
        <p:spPr>
          <a:xfrm>
            <a:off x="352425" y="3136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15" name="Rectangle 19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16" name="Rectangle 20"/>
          <p:cNvSpPr/>
          <p:nvPr/>
        </p:nvSpPr>
        <p:spPr>
          <a:xfrm>
            <a:off x="0" y="37258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17" name="Rectangle 2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18" name="Rectangle 22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819" name="Rectangle 23"/>
          <p:cNvSpPr/>
          <p:nvPr/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标题 88065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zh-CN" altLang="en-US"/>
              <a:t>彩色图像的中值滤波方法</a:t>
            </a:r>
            <a:endParaRPr lang="zh-CN" altLang="en-US"/>
          </a:p>
        </p:txBody>
      </p:sp>
      <p:sp>
        <p:nvSpPr>
          <p:cNvPr id="88067" name="文本占位符 8806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90000"/>
              </a:lnSpc>
              <a:buNone/>
            </a:pPr>
            <a:r>
              <a:rPr lang="zh-CN" altLang="en-US"/>
              <a:t>由于排序无法对向量进行，因此不能将灰度</a:t>
            </a:r>
            <a:endParaRPr lang="zh-CN" altLang="en-US"/>
          </a:p>
          <a:p>
            <a:pPr>
              <a:lnSpc>
                <a:spcPct val="90000"/>
              </a:lnSpc>
              <a:buNone/>
            </a:pPr>
            <a:r>
              <a:rPr lang="zh-CN" altLang="en-US"/>
              <a:t>图像的中值滤波方法直接用于</a:t>
            </a:r>
            <a:r>
              <a:rPr lang="en-US" altLang="zh-CN"/>
              <a:t>RGB</a:t>
            </a:r>
            <a:r>
              <a:rPr lang="zh-CN" altLang="en-US"/>
              <a:t>分量图像</a:t>
            </a:r>
            <a:endParaRPr lang="zh-CN" altLang="en-US"/>
          </a:p>
          <a:p>
            <a:pPr>
              <a:lnSpc>
                <a:spcPct val="90000"/>
              </a:lnSpc>
              <a:buNone/>
            </a:pPr>
            <a:r>
              <a:rPr lang="zh-CN" altLang="en-US"/>
              <a:t>正确做法：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保存邻域像素的</a:t>
            </a:r>
            <a:r>
              <a:rPr lang="en-US" altLang="zh-CN"/>
              <a:t>RGB</a:t>
            </a:r>
            <a:r>
              <a:rPr lang="zh-CN" altLang="en-US"/>
              <a:t>值</a:t>
            </a:r>
            <a:r>
              <a:rPr lang="en-US" altLang="zh-CN"/>
              <a:t>,</a:t>
            </a:r>
            <a:r>
              <a:rPr lang="zh-CN" altLang="en-US"/>
              <a:t>并将</a:t>
            </a:r>
            <a:r>
              <a:rPr lang="en-US" altLang="zh-CN"/>
              <a:t>RGB</a:t>
            </a:r>
            <a:r>
              <a:rPr lang="zh-CN" altLang="en-US"/>
              <a:t>值转为</a:t>
            </a:r>
            <a:r>
              <a:rPr lang="en-US" altLang="zh-CN"/>
              <a:t>HSI</a:t>
            </a:r>
            <a:r>
              <a:rPr lang="zh-CN" altLang="en-US"/>
              <a:t>值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根据</a:t>
            </a:r>
            <a:r>
              <a:rPr lang="en-US" altLang="zh-CN"/>
              <a:t>HSI</a:t>
            </a:r>
            <a:r>
              <a:rPr lang="zh-CN" altLang="en-US"/>
              <a:t>值的</a:t>
            </a:r>
            <a:r>
              <a:rPr lang="en-US" altLang="zh-CN"/>
              <a:t>I</a:t>
            </a:r>
            <a:r>
              <a:rPr lang="zh-CN" altLang="en-US"/>
              <a:t>分量进行排序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将排序后的中值所对应的</a:t>
            </a:r>
            <a:r>
              <a:rPr lang="en-US" altLang="zh-CN"/>
              <a:t>HSI</a:t>
            </a:r>
            <a:r>
              <a:rPr lang="zh-CN" altLang="en-US"/>
              <a:t>值转为</a:t>
            </a:r>
            <a:r>
              <a:rPr lang="en-US" altLang="zh-CN"/>
              <a:t>RGB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标题 89089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zh-CN" altLang="en-US"/>
              <a:t>彩色图像的中值滤波方法</a:t>
            </a:r>
            <a:endParaRPr lang="zh-CN" altLang="en-US"/>
          </a:p>
        </p:txBody>
      </p:sp>
      <p:sp>
        <p:nvSpPr>
          <p:cNvPr id="89091" name="文本占位符 89090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876800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lang="zh-CN" altLang="en-US"/>
              <a:t>简化方法：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保存邻域像素的</a:t>
            </a:r>
            <a:r>
              <a:rPr lang="en-US" altLang="zh-CN"/>
              <a:t>RGB</a:t>
            </a:r>
            <a:r>
              <a:rPr lang="zh-CN" altLang="en-US"/>
              <a:t>值</a:t>
            </a:r>
            <a:r>
              <a:rPr lang="en-US" altLang="zh-CN"/>
              <a:t>,</a:t>
            </a:r>
            <a:r>
              <a:rPr lang="zh-CN" altLang="en-US"/>
              <a:t>并计算其灰度值</a:t>
            </a:r>
            <a:r>
              <a:rPr lang="en-US" altLang="zh-CN"/>
              <a:t>(</a:t>
            </a:r>
            <a:r>
              <a:rPr lang="zh-CN" altLang="en-US"/>
              <a:t>彩色转灰度</a:t>
            </a:r>
            <a:r>
              <a:rPr lang="en-US" altLang="zh-CN"/>
              <a:t>)</a:t>
            </a:r>
            <a:endParaRPr lang="en-US" altLang="zh-CN"/>
          </a:p>
          <a:p>
            <a:pPr>
              <a:lnSpc>
                <a:spcPct val="90000"/>
              </a:lnSpc>
            </a:pPr>
            <a:r>
              <a:rPr lang="zh-CN" altLang="en-US"/>
              <a:t>根据灰度值进行排序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将排序后的中值所对应的</a:t>
            </a:r>
            <a:r>
              <a:rPr lang="en-US" altLang="zh-CN"/>
              <a:t>RGB</a:t>
            </a:r>
            <a:r>
              <a:rPr lang="zh-CN" altLang="en-US"/>
              <a:t>值作为当前像素值</a:t>
            </a:r>
            <a:endParaRPr lang="zh-CN" altLang="en-US"/>
          </a:p>
          <a:p>
            <a:pPr>
              <a:lnSpc>
                <a:spcPct val="90000"/>
              </a:lnSpc>
              <a:buNone/>
            </a:pPr>
            <a:r>
              <a:rPr lang="zh-CN" altLang="en-US"/>
              <a:t>	</a:t>
            </a:r>
            <a:r>
              <a:rPr lang="zh-CN" altLang="en-US" sz="2800"/>
              <a:t>注意：排序时要保留</a:t>
            </a:r>
            <a:r>
              <a:rPr lang="en-US" altLang="zh-CN" sz="2800"/>
              <a:t>RGB</a:t>
            </a:r>
            <a:r>
              <a:rPr lang="zh-CN" altLang="en-US" sz="2800"/>
              <a:t>值与灰度值的对应关系。可将</a:t>
            </a:r>
            <a:r>
              <a:rPr lang="en-US" altLang="zh-CN" sz="2800"/>
              <a:t>RGB</a:t>
            </a:r>
            <a:r>
              <a:rPr lang="zh-CN" altLang="en-US" sz="2800"/>
              <a:t>值存放到</a:t>
            </a:r>
            <a:r>
              <a:rPr lang="en-US" altLang="zh-CN" sz="2800"/>
              <a:t>RGBQUAD</a:t>
            </a:r>
            <a:r>
              <a:rPr lang="zh-CN" altLang="en-US" sz="2800"/>
              <a:t>型数组中，灰度值存放到</a:t>
            </a:r>
            <a:r>
              <a:rPr lang="en-US" altLang="zh-CN" sz="2800"/>
              <a:t>rgbReserved</a:t>
            </a:r>
            <a:r>
              <a:rPr lang="zh-CN" altLang="en-US" sz="2800"/>
              <a:t>中，根据灰度值对</a:t>
            </a:r>
            <a:r>
              <a:rPr lang="en-US" altLang="zh-CN" sz="2800"/>
              <a:t>RGBQUAD</a:t>
            </a:r>
            <a:r>
              <a:rPr lang="zh-CN" altLang="en-US" sz="2800"/>
              <a:t>型数组进行排序。</a:t>
            </a:r>
            <a:endParaRPr lang="zh-CN" altLang="en-US" sz="2800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标题 14337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 </a:t>
            </a:r>
            <a:r>
              <a:rPr lang="zh-CN" altLang="en-US"/>
              <a:t>彩色基础</a:t>
            </a:r>
            <a:endParaRPr lang="zh-CN" altLang="en-US"/>
          </a:p>
        </p:txBody>
      </p:sp>
      <p:sp>
        <p:nvSpPr>
          <p:cNvPr id="14339" name="文本占位符 1433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bg2"/>
                </a:solidFill>
              </a:rPr>
              <a:t>人眼所感知到的</a:t>
            </a:r>
            <a:r>
              <a:rPr lang="zh-CN" altLang="en-US">
                <a:solidFill>
                  <a:srgbClr val="009900"/>
                </a:solidFill>
              </a:rPr>
              <a:t>物体的颜色</a:t>
            </a:r>
            <a:r>
              <a:rPr lang="zh-CN" altLang="en-US">
                <a:solidFill>
                  <a:schemeClr val="bg2"/>
                </a:solidFill>
              </a:rPr>
              <a:t>由物体</a:t>
            </a:r>
            <a:r>
              <a:rPr lang="zh-CN" altLang="en-US">
                <a:solidFill>
                  <a:srgbClr val="009900"/>
                </a:solidFill>
              </a:rPr>
              <a:t>反射光</a:t>
            </a:r>
            <a:r>
              <a:rPr lang="zh-CN" altLang="en-US">
                <a:solidFill>
                  <a:schemeClr val="bg2"/>
                </a:solidFill>
              </a:rPr>
              <a:t>的特性所决定。</a:t>
            </a:r>
            <a:endParaRPr lang="zh-CN" altLang="en-US">
              <a:solidFill>
                <a:schemeClr val="bg2"/>
              </a:solidFill>
            </a:endParaRPr>
          </a:p>
          <a:p>
            <a:r>
              <a:rPr lang="zh-CN" altLang="en-US"/>
              <a:t>人眼内的锥状体分为三类，分别对</a:t>
            </a:r>
            <a:r>
              <a:rPr lang="zh-CN" altLang="en-US">
                <a:solidFill>
                  <a:srgbClr val="0000FF"/>
                </a:solidFill>
              </a:rPr>
              <a:t>红、绿、蓝光</a:t>
            </a:r>
            <a:r>
              <a:rPr lang="zh-CN" altLang="en-US"/>
              <a:t>敏感。</a:t>
            </a:r>
            <a:endParaRPr lang="zh-CN" altLang="en-US"/>
          </a:p>
          <a:p>
            <a:pPr>
              <a:buNone/>
            </a:pPr>
            <a:r>
              <a:rPr lang="zh-CN" altLang="en-US"/>
              <a:t>	对红光敏感的锥状体占</a:t>
            </a:r>
            <a:r>
              <a:rPr lang="en-US" altLang="zh-CN"/>
              <a:t>65%</a:t>
            </a:r>
            <a:endParaRPr lang="en-US" altLang="zh-CN"/>
          </a:p>
          <a:p>
            <a:pPr>
              <a:buNone/>
            </a:pPr>
            <a:r>
              <a:rPr lang="en-US" altLang="zh-CN"/>
              <a:t>	</a:t>
            </a:r>
            <a:r>
              <a:rPr lang="zh-CN" altLang="en-US"/>
              <a:t>对绿光敏感的锥状体占</a:t>
            </a:r>
            <a:r>
              <a:rPr lang="en-US" altLang="zh-CN"/>
              <a:t>33%</a:t>
            </a:r>
            <a:endParaRPr lang="en-US" altLang="zh-CN"/>
          </a:p>
          <a:p>
            <a:pPr>
              <a:buNone/>
            </a:pPr>
            <a:r>
              <a:rPr lang="en-US" altLang="zh-CN"/>
              <a:t>	</a:t>
            </a:r>
            <a:r>
              <a:rPr lang="zh-CN" altLang="en-US"/>
              <a:t>对蓝光敏感的锥状体占</a:t>
            </a:r>
            <a:r>
              <a:rPr lang="en-US" altLang="zh-CN"/>
              <a:t>2%(</a:t>
            </a:r>
            <a:r>
              <a:rPr lang="zh-CN" altLang="en-US"/>
              <a:t>敏感度最高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标题 15361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 </a:t>
            </a:r>
            <a:r>
              <a:rPr lang="zh-CN" altLang="en-US"/>
              <a:t>彩色基础</a:t>
            </a:r>
            <a:endParaRPr lang="zh-CN" altLang="en-US"/>
          </a:p>
        </p:txBody>
      </p:sp>
      <p:sp>
        <p:nvSpPr>
          <p:cNvPr id="15363" name="文本框 15362"/>
          <p:cNvSpPr txBox="1"/>
          <p:nvPr/>
        </p:nvSpPr>
        <p:spPr>
          <a:xfrm>
            <a:off x="2895600" y="4967288"/>
            <a:ext cx="3155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latin typeface="Times New Roman" panose="02020503050405090304" pitchFamily="2" charset="0"/>
                <a:ea typeface="楷体_GB2312" pitchFamily="1" charset="-122"/>
              </a:rPr>
              <a:t>眼内三种锥状体的光吸收情况</a:t>
            </a:r>
            <a:endParaRPr lang="zh-CN" altLang="en-US" b="1"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15364" name="文本框 15363"/>
          <p:cNvSpPr txBox="1"/>
          <p:nvPr/>
        </p:nvSpPr>
        <p:spPr>
          <a:xfrm>
            <a:off x="2362200" y="5943600"/>
            <a:ext cx="5772150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>
                <a:solidFill>
                  <a:schemeClr val="bg2"/>
                </a:solidFill>
                <a:latin typeface="Times New Roman" panose="02020503050405090304" pitchFamily="2" charset="0"/>
                <a:ea typeface="楷体_GB2312" pitchFamily="1" charset="-122"/>
              </a:rPr>
              <a:t>CIE(</a:t>
            </a:r>
            <a:r>
              <a:rPr lang="zh-CN" altLang="en-US" b="1">
                <a:solidFill>
                  <a:schemeClr val="bg2"/>
                </a:solidFill>
                <a:latin typeface="Times New Roman" panose="02020503050405090304" pitchFamily="2" charset="0"/>
                <a:ea typeface="楷体_GB2312" pitchFamily="1" charset="-122"/>
              </a:rPr>
              <a:t>国际照明委员会</a:t>
            </a:r>
            <a:r>
              <a:rPr lang="en-US" altLang="zh-CN" b="1">
                <a:solidFill>
                  <a:schemeClr val="bg2"/>
                </a:solidFill>
                <a:latin typeface="Times New Roman" panose="02020503050405090304" pitchFamily="2" charset="0"/>
                <a:ea typeface="楷体_GB2312" pitchFamily="1" charset="-122"/>
              </a:rPr>
              <a:t>)</a:t>
            </a:r>
            <a:r>
              <a:rPr lang="zh-CN" altLang="en-US" b="1">
                <a:solidFill>
                  <a:schemeClr val="bg2"/>
                </a:solidFill>
                <a:latin typeface="Times New Roman" panose="02020503050405090304" pitchFamily="2" charset="0"/>
                <a:ea typeface="楷体_GB2312" pitchFamily="1" charset="-122"/>
              </a:rPr>
              <a:t>规定的三原色对应的光的波长为：</a:t>
            </a:r>
            <a:endParaRPr lang="zh-CN" altLang="en-US" b="1">
              <a:solidFill>
                <a:schemeClr val="bg2"/>
              </a:solidFill>
              <a:latin typeface="Times New Roman" panose="02020503050405090304" pitchFamily="2" charset="0"/>
              <a:ea typeface="楷体_GB2312" pitchFamily="1" charset="-122"/>
            </a:endParaRPr>
          </a:p>
          <a:p>
            <a:r>
              <a:rPr lang="zh-CN" altLang="en-US" b="1">
                <a:solidFill>
                  <a:schemeClr val="bg2"/>
                </a:solidFill>
                <a:latin typeface="Times New Roman" panose="02020503050405090304" pitchFamily="2" charset="0"/>
              </a:rPr>
              <a:t>蓝：</a:t>
            </a:r>
            <a:r>
              <a:rPr lang="en-US" altLang="zh-CN" b="1">
                <a:solidFill>
                  <a:schemeClr val="bg2"/>
                </a:solidFill>
                <a:latin typeface="Times New Roman" panose="02020503050405090304" pitchFamily="2" charset="0"/>
              </a:rPr>
              <a:t>435.8nm</a:t>
            </a:r>
            <a:r>
              <a:rPr lang="en-US" altLang="zh-CN" b="1">
                <a:solidFill>
                  <a:schemeClr val="bg2"/>
                </a:solidFill>
                <a:latin typeface="Times New Roman" panose="02020503050405090304" pitchFamily="2" charset="0"/>
                <a:ea typeface="楷体_GB2312" pitchFamily="1" charset="-122"/>
              </a:rPr>
              <a:t>	</a:t>
            </a:r>
            <a:r>
              <a:rPr lang="zh-CN" altLang="en-US" b="1">
                <a:solidFill>
                  <a:schemeClr val="bg2"/>
                </a:solidFill>
                <a:latin typeface="Times New Roman" panose="02020503050405090304" pitchFamily="2" charset="0"/>
                <a:ea typeface="楷体_GB2312" pitchFamily="1" charset="-122"/>
              </a:rPr>
              <a:t>绿：</a:t>
            </a:r>
            <a:r>
              <a:rPr lang="en-US" altLang="zh-CN" b="1">
                <a:solidFill>
                  <a:schemeClr val="bg2"/>
                </a:solidFill>
                <a:latin typeface="Times New Roman" panose="02020503050405090304" pitchFamily="2" charset="0"/>
                <a:ea typeface="楷体_GB2312" pitchFamily="1" charset="-122"/>
              </a:rPr>
              <a:t>546.1nm	</a:t>
            </a:r>
            <a:r>
              <a:rPr lang="zh-CN" altLang="en-US" b="1">
                <a:solidFill>
                  <a:schemeClr val="bg2"/>
                </a:solidFill>
                <a:latin typeface="Times New Roman" panose="02020503050405090304" pitchFamily="2" charset="0"/>
                <a:ea typeface="楷体_GB2312" pitchFamily="1" charset="-122"/>
              </a:rPr>
              <a:t>红：</a:t>
            </a:r>
            <a:r>
              <a:rPr lang="en-US" altLang="zh-CN" b="1">
                <a:solidFill>
                  <a:schemeClr val="bg2"/>
                </a:solidFill>
                <a:latin typeface="Times New Roman" panose="02020503050405090304" pitchFamily="2" charset="0"/>
                <a:ea typeface="楷体_GB2312" pitchFamily="1" charset="-122"/>
              </a:rPr>
              <a:t>700nm</a:t>
            </a:r>
            <a:endParaRPr lang="en-US" altLang="zh-CN" b="1">
              <a:solidFill>
                <a:schemeClr val="bg2"/>
              </a:solidFill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15365" name="文本框 15364"/>
          <p:cNvSpPr txBox="1"/>
          <p:nvPr/>
        </p:nvSpPr>
        <p:spPr>
          <a:xfrm>
            <a:off x="0" y="3657600"/>
            <a:ext cx="1981200" cy="20145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>
                <a:solidFill>
                  <a:schemeClr val="bg2"/>
                </a:solidFill>
                <a:latin typeface="Times New Roman" panose="02020503050405090304" pitchFamily="2" charset="0"/>
                <a:ea typeface="楷体_GB2312" pitchFamily="1" charset="-122"/>
              </a:rPr>
              <a:t>注意：自然界中的可见颜色均能由这三种颜色按一定比例混合得到；反之，任意一种颜色都可以分解为三种原色。</a:t>
            </a:r>
            <a:endParaRPr lang="zh-CN" altLang="en-US" b="1">
              <a:solidFill>
                <a:schemeClr val="bg2"/>
              </a:solidFill>
              <a:latin typeface="Times New Roman" panose="02020503050405090304" pitchFamily="2" charset="0"/>
              <a:ea typeface="楷体_GB2312" pitchFamily="1" charset="-122"/>
            </a:endParaRPr>
          </a:p>
        </p:txBody>
      </p:sp>
      <p:pic>
        <p:nvPicPr>
          <p:cNvPr id="15366" name="图片 153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774825"/>
            <a:ext cx="5181600" cy="3178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标题 16385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 </a:t>
            </a:r>
            <a:r>
              <a:rPr lang="zh-CN" altLang="en-US"/>
              <a:t>彩色基础</a:t>
            </a:r>
            <a:endParaRPr lang="zh-CN" altLang="en-US"/>
          </a:p>
        </p:txBody>
      </p:sp>
      <p:sp>
        <p:nvSpPr>
          <p:cNvPr id="16387" name="文本占位符 1638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三原色混色原理</a:t>
            </a:r>
            <a:r>
              <a:rPr lang="en-US" altLang="zh-CN"/>
              <a:t>:</a:t>
            </a:r>
            <a:endParaRPr lang="en-US" altLang="zh-CN"/>
          </a:p>
          <a:p>
            <a:pPr>
              <a:buNone/>
            </a:pPr>
            <a:r>
              <a:rPr lang="zh-CN" altLang="en-US">
                <a:solidFill>
                  <a:schemeClr val="bg2"/>
                </a:solidFill>
              </a:rPr>
              <a:t>红</a:t>
            </a:r>
            <a:r>
              <a:rPr lang="en-US" altLang="zh-CN">
                <a:solidFill>
                  <a:schemeClr val="bg2"/>
                </a:solidFill>
              </a:rPr>
              <a:t>+</a:t>
            </a:r>
            <a:r>
              <a:rPr lang="zh-CN" altLang="en-US">
                <a:solidFill>
                  <a:schemeClr val="bg2"/>
                </a:solidFill>
              </a:rPr>
              <a:t>蓝</a:t>
            </a:r>
            <a:r>
              <a:rPr lang="en-US" altLang="zh-CN">
                <a:solidFill>
                  <a:schemeClr val="bg2"/>
                </a:solidFill>
              </a:rPr>
              <a:t>=</a:t>
            </a:r>
            <a:r>
              <a:rPr lang="zh-CN" altLang="en-US">
                <a:solidFill>
                  <a:schemeClr val="bg2"/>
                </a:solidFill>
              </a:rPr>
              <a:t>品红</a:t>
            </a:r>
            <a:endParaRPr lang="zh-CN" altLang="en-US">
              <a:solidFill>
                <a:schemeClr val="bg2"/>
              </a:solidFill>
            </a:endParaRPr>
          </a:p>
          <a:p>
            <a:pPr>
              <a:buNone/>
            </a:pPr>
            <a:r>
              <a:rPr lang="zh-CN" altLang="en-US">
                <a:solidFill>
                  <a:schemeClr val="bg2"/>
                </a:solidFill>
              </a:rPr>
              <a:t>绿</a:t>
            </a:r>
            <a:r>
              <a:rPr lang="en-US" altLang="zh-CN">
                <a:solidFill>
                  <a:schemeClr val="bg2"/>
                </a:solidFill>
              </a:rPr>
              <a:t>+</a:t>
            </a:r>
            <a:r>
              <a:rPr lang="zh-CN" altLang="en-US">
                <a:solidFill>
                  <a:schemeClr val="bg2"/>
                </a:solidFill>
              </a:rPr>
              <a:t>蓝</a:t>
            </a:r>
            <a:r>
              <a:rPr lang="en-US" altLang="zh-CN">
                <a:solidFill>
                  <a:schemeClr val="bg2"/>
                </a:solidFill>
              </a:rPr>
              <a:t>=</a:t>
            </a:r>
            <a:r>
              <a:rPr lang="zh-CN" altLang="en-US">
                <a:solidFill>
                  <a:schemeClr val="bg2"/>
                </a:solidFill>
              </a:rPr>
              <a:t>青</a:t>
            </a:r>
            <a:endParaRPr lang="zh-CN" altLang="en-US">
              <a:solidFill>
                <a:schemeClr val="bg2"/>
              </a:solidFill>
            </a:endParaRPr>
          </a:p>
          <a:p>
            <a:pPr>
              <a:buNone/>
            </a:pPr>
            <a:r>
              <a:rPr lang="zh-CN" altLang="en-US">
                <a:solidFill>
                  <a:schemeClr val="bg2"/>
                </a:solidFill>
              </a:rPr>
              <a:t>红</a:t>
            </a:r>
            <a:r>
              <a:rPr lang="en-US" altLang="zh-CN">
                <a:solidFill>
                  <a:schemeClr val="bg2"/>
                </a:solidFill>
              </a:rPr>
              <a:t>+</a:t>
            </a:r>
            <a:r>
              <a:rPr lang="zh-CN" altLang="en-US">
                <a:solidFill>
                  <a:schemeClr val="bg2"/>
                </a:solidFill>
              </a:rPr>
              <a:t>绿</a:t>
            </a:r>
            <a:r>
              <a:rPr lang="en-US" altLang="zh-CN">
                <a:solidFill>
                  <a:schemeClr val="bg2"/>
                </a:solidFill>
              </a:rPr>
              <a:t>=</a:t>
            </a:r>
            <a:r>
              <a:rPr lang="zh-CN" altLang="en-US">
                <a:solidFill>
                  <a:schemeClr val="bg2"/>
                </a:solidFill>
              </a:rPr>
              <a:t>黄</a:t>
            </a:r>
            <a:endParaRPr lang="zh-CN" altLang="en-US">
              <a:solidFill>
                <a:schemeClr val="bg2"/>
              </a:solidFill>
            </a:endParaRPr>
          </a:p>
          <a:p>
            <a:pPr>
              <a:buNone/>
            </a:pPr>
            <a:r>
              <a:rPr lang="zh-CN" altLang="en-US"/>
              <a:t>品红、青、黄称为</a:t>
            </a:r>
            <a:r>
              <a:rPr lang="zh-CN" altLang="en-US">
                <a:solidFill>
                  <a:srgbClr val="0000FF"/>
                </a:solidFill>
              </a:rPr>
              <a:t>合成色</a:t>
            </a:r>
            <a:endParaRPr lang="zh-CN" altLang="en-US">
              <a:solidFill>
                <a:srgbClr val="0000FF"/>
              </a:solidFill>
            </a:endParaRPr>
          </a:p>
          <a:p>
            <a:pPr>
              <a:buNone/>
            </a:pPr>
            <a:r>
              <a:rPr lang="zh-CN" altLang="en-US"/>
              <a:t>它们是</a:t>
            </a:r>
            <a:r>
              <a:rPr lang="zh-CN" altLang="en-US">
                <a:solidFill>
                  <a:srgbClr val="0000FF"/>
                </a:solidFill>
              </a:rPr>
              <a:t>颜料的三原色</a:t>
            </a:r>
            <a:endParaRPr lang="zh-CN" altLang="en-US">
              <a:solidFill>
                <a:srgbClr val="0000FF"/>
              </a:solidFill>
            </a:endParaRPr>
          </a:p>
        </p:txBody>
      </p:sp>
      <p:pic>
        <p:nvPicPr>
          <p:cNvPr id="16388" name="图片 163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0" y="2209800"/>
            <a:ext cx="2484438" cy="266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7409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 </a:t>
            </a:r>
            <a:r>
              <a:rPr lang="zh-CN" altLang="en-US"/>
              <a:t>彩色基础</a:t>
            </a:r>
            <a:endParaRPr lang="zh-CN" altLang="en-US"/>
          </a:p>
        </p:txBody>
      </p:sp>
      <p:sp>
        <p:nvSpPr>
          <p:cNvPr id="17411" name="文本占位符 1741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 sz="2800">
                <a:solidFill>
                  <a:srgbClr val="0000FF"/>
                </a:solidFill>
              </a:rPr>
              <a:t>颜色的特性</a:t>
            </a:r>
            <a:r>
              <a:rPr lang="zh-CN" altLang="en-US" sz="2800"/>
              <a:t>：</a:t>
            </a:r>
            <a:endParaRPr lang="zh-CN" altLang="en-US" sz="2800"/>
          </a:p>
          <a:p>
            <a:r>
              <a:rPr lang="zh-CN" altLang="en-US" sz="2800">
                <a:solidFill>
                  <a:schemeClr val="bg2"/>
                </a:solidFill>
              </a:rPr>
              <a:t>亮度</a:t>
            </a:r>
            <a:r>
              <a:rPr lang="zh-CN" altLang="en-US" sz="2800"/>
              <a:t>：与灰度图像的灰度值类似</a:t>
            </a:r>
            <a:endParaRPr lang="zh-CN" altLang="en-US" sz="2800"/>
          </a:p>
          <a:p>
            <a:r>
              <a:rPr lang="zh-CN" altLang="en-US" sz="2800">
                <a:solidFill>
                  <a:schemeClr val="bg2"/>
                </a:solidFill>
              </a:rPr>
              <a:t>色调</a:t>
            </a:r>
            <a:r>
              <a:rPr lang="zh-CN" altLang="en-US" sz="2800"/>
              <a:t>：任何一种颜色的光都是由若干波长不同的光混合而成，其中</a:t>
            </a:r>
            <a:r>
              <a:rPr lang="zh-CN" altLang="en-US" sz="2800">
                <a:solidFill>
                  <a:srgbClr val="0000FF"/>
                </a:solidFill>
              </a:rPr>
              <a:t>比重最大的那种光的颜色</a:t>
            </a:r>
            <a:r>
              <a:rPr lang="zh-CN" altLang="en-US" sz="2800"/>
              <a:t>即为色调。</a:t>
            </a:r>
            <a:endParaRPr lang="zh-CN" altLang="en-US" sz="2800"/>
          </a:p>
          <a:p>
            <a:r>
              <a:rPr lang="zh-CN" altLang="en-US" sz="2800">
                <a:solidFill>
                  <a:schemeClr val="bg2"/>
                </a:solidFill>
              </a:rPr>
              <a:t>饱和度</a:t>
            </a:r>
            <a:r>
              <a:rPr lang="zh-CN" altLang="en-US" sz="2800"/>
              <a:t>：由</a:t>
            </a:r>
            <a:r>
              <a:rPr lang="zh-CN" altLang="en-US" sz="2800">
                <a:solidFill>
                  <a:srgbClr val="0000FF"/>
                </a:solidFill>
              </a:rPr>
              <a:t>色调所对应光在混合光中的比重</a:t>
            </a:r>
            <a:r>
              <a:rPr lang="zh-CN" altLang="en-US" sz="2800"/>
              <a:t>决定。也可理解该纯色光被白光冲淡的多少，白光越多饱和度越低。</a:t>
            </a:r>
            <a:endParaRPr lang="zh-CN" altLang="en-US" sz="2800"/>
          </a:p>
          <a:p>
            <a:pPr algn="ctr">
              <a:buNone/>
            </a:pPr>
            <a:r>
              <a:rPr lang="zh-CN" altLang="en-US" sz="2800">
                <a:solidFill>
                  <a:srgbClr val="0000FF"/>
                </a:solidFill>
              </a:rPr>
              <a:t>色调</a:t>
            </a:r>
            <a:r>
              <a:rPr lang="zh-CN" altLang="en-US" sz="2800"/>
              <a:t>和</a:t>
            </a:r>
            <a:r>
              <a:rPr lang="zh-CN" altLang="en-US" sz="2800">
                <a:solidFill>
                  <a:srgbClr val="0000FF"/>
                </a:solidFill>
              </a:rPr>
              <a:t>饱和度</a:t>
            </a:r>
            <a:r>
              <a:rPr lang="zh-CN" altLang="en-US" sz="2800"/>
              <a:t>统称为</a:t>
            </a:r>
            <a:r>
              <a:rPr lang="zh-CN" altLang="en-US" sz="2800">
                <a:solidFill>
                  <a:schemeClr val="bg2"/>
                </a:solidFill>
              </a:rPr>
              <a:t>色度</a:t>
            </a:r>
            <a:r>
              <a:rPr lang="zh-CN" altLang="en-US" sz="2800"/>
              <a:t>。</a:t>
            </a:r>
            <a:endParaRPr lang="zh-CN" altLang="en-US" sz="2800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  <p:pic>
        <p:nvPicPr>
          <p:cNvPr id="208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9125" y="1489075"/>
            <a:ext cx="5527675" cy="521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41350" y="3198495"/>
            <a:ext cx="34423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确定颜色的另一种方法是用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CIE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色度图。该图以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x(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红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y(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绿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函数表示颜色组成。对于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的任何值，其相应的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蓝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值可从式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z=1-(x+y)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sym typeface="+mn-ea"/>
              </a:rPr>
              <a:t>得到。</a:t>
            </a:r>
            <a:endParaRPr lang="zh-CN" altLang="en-US" sz="240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2090" name="Rectangle 3"/>
          <p:cNvSpPr/>
          <p:nvPr/>
        </p:nvSpPr>
        <p:spPr>
          <a:xfrm>
            <a:off x="320675" y="1574800"/>
            <a:ext cx="3398838" cy="43592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zh-CN" altLang="en-US" sz="2000">
                <a:ea typeface="宋体" charset="-122"/>
              </a:rPr>
              <a:t>       图中边界上的颜色为纯色，内部的表示混和色。等能量点→白，等能量点的饱和度为</a:t>
            </a:r>
            <a:r>
              <a:rPr lang="en-US" altLang="zh-CN" sz="2000">
                <a:ea typeface="宋体" charset="-122"/>
              </a:rPr>
              <a:t>0</a:t>
            </a:r>
            <a:r>
              <a:rPr lang="zh-CN" altLang="en-US" sz="2000">
                <a:ea typeface="宋体" charset="-122"/>
              </a:rPr>
              <a:t>。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规律：连接任意两点的直线所定义的不同颜色，均可由这两类颜色相加得到同样，从等能量点到边界上任一点的连线，可以定义特定谱色的所有色调。还可以扩展到三种颜色，图中任何三点连成一三角形，内部所有颜色均可用三个顶点色来混合形成。 </a:t>
            </a:r>
            <a:endParaRPr lang="zh-CN" altLang="en-US" sz="2000">
              <a:ea typeface="宋体" charset="-122"/>
            </a:endParaRPr>
          </a:p>
        </p:txBody>
      </p:sp>
      <p:pic>
        <p:nvPicPr>
          <p:cNvPr id="209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6325" y="1641475"/>
            <a:ext cx="5527675" cy="5216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  <p:pic>
        <p:nvPicPr>
          <p:cNvPr id="209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7963" y="1709738"/>
            <a:ext cx="4456112" cy="5148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文本占位符 15362"/>
          <p:cNvSpPr>
            <a:spLocks noGrp="1"/>
          </p:cNvSpPr>
          <p:nvPr/>
        </p:nvSpPr>
        <p:spPr>
          <a:xfrm>
            <a:off x="104140" y="533400"/>
            <a:ext cx="8229600" cy="6477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Font typeface="Wingdings" panose="05000000000000000000" pitchFamily="2" charset="2"/>
              <a:buChar char="•"/>
              <a:defRPr sz="2800" b="0" i="0" u="none" kern="1200" baseline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CCFF"/>
              </a:buClr>
              <a:buSzPct val="6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ECFF"/>
              </a:buClr>
              <a:buFont typeface="Wingdings" panose="05000000000000000000" pitchFamily="2" charset="2"/>
              <a:buChar char="•"/>
              <a:defRPr sz="2000" b="0" i="0" u="none" kern="1200" baseline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把这一过程扩展到三种颜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色是很简单的。为了从色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度图中任何给定的三种颜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色决定得到的颜色范围，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简单地对三色点的每一个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画一条连线。其结果是一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个三角形，三角形内的任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何颜色都可以由三种原色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的不同混合产生。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以任意确定颜色为顶点的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三角形不能包围图</a:t>
            </a:r>
            <a:r>
              <a:rPr lang="en-US" altLang="zh-CN" sz="2400" dirty="0">
                <a:solidFill>
                  <a:schemeClr val="tx1"/>
                </a:solidFill>
              </a:rPr>
              <a:t>6.5</a:t>
            </a:r>
            <a:r>
              <a:rPr lang="zh-CN" altLang="en-US" sz="2400" dirty="0">
                <a:solidFill>
                  <a:schemeClr val="tx1"/>
                </a:solidFill>
              </a:rPr>
              <a:t>中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的所有颜色范围。</a:t>
            </a:r>
            <a:r>
              <a:rPr lang="zh-CN" altLang="en-US" dirty="0"/>
              <a:t> 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2095" name="Rectangle 3"/>
          <p:cNvSpPr/>
          <p:nvPr/>
        </p:nvSpPr>
        <p:spPr>
          <a:xfrm>
            <a:off x="5662930" y="608648"/>
            <a:ext cx="290195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marL="0" indent="304800" eaLnBrk="0" hangingPunct="0"/>
            <a:r>
              <a:rPr lang="zh-CN" altLang="en-US" sz="2000">
                <a:ea typeface="宋体" charset="-122"/>
              </a:rPr>
              <a:t>   图</a:t>
            </a:r>
            <a:r>
              <a:rPr lang="en-US" altLang="zh-CN" sz="2000">
                <a:ea typeface="宋体" charset="-122"/>
              </a:rPr>
              <a:t>6.6</a:t>
            </a:r>
            <a:r>
              <a:rPr lang="zh-CN" altLang="en-US" sz="2000">
                <a:ea typeface="宋体" charset="-122"/>
              </a:rPr>
              <a:t>的三角形是</a:t>
            </a:r>
            <a:r>
              <a:rPr lang="en-US" altLang="zh-CN" sz="2000">
                <a:ea typeface="宋体" charset="-122"/>
              </a:rPr>
              <a:t>KGB</a:t>
            </a:r>
            <a:r>
              <a:rPr lang="zh-CN" altLang="en-US" sz="2000">
                <a:ea typeface="宋体" charset="-122"/>
              </a:rPr>
              <a:t>监视器产生的颜色范围，不规则区域是彩色打印机的彩色域。</a:t>
            </a:r>
            <a:endParaRPr lang="zh-CN" altLang="en-US" sz="2000">
              <a:ea typeface="宋体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标题 18433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 </a:t>
            </a:r>
            <a:r>
              <a:rPr lang="zh-CN" altLang="en-US"/>
              <a:t>颜色模型</a:t>
            </a:r>
            <a:endParaRPr lang="zh-CN" altLang="en-US"/>
          </a:p>
        </p:txBody>
      </p:sp>
      <p:sp>
        <p:nvSpPr>
          <p:cNvPr id="18435" name="文本占位符 1843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bg2"/>
                </a:solidFill>
              </a:rPr>
              <a:t>颜色模型</a:t>
            </a:r>
            <a:r>
              <a:rPr lang="en-US" altLang="zh-CN"/>
              <a:t>(</a:t>
            </a:r>
            <a:r>
              <a:rPr lang="zh-CN" altLang="en-US"/>
              <a:t>也称</a:t>
            </a:r>
            <a:r>
              <a:rPr lang="zh-CN" altLang="en-US">
                <a:solidFill>
                  <a:schemeClr val="bg2"/>
                </a:solidFill>
              </a:rPr>
              <a:t>彩色空间</a:t>
            </a:r>
            <a:r>
              <a:rPr lang="zh-CN" altLang="en-US"/>
              <a:t>或</a:t>
            </a:r>
            <a:r>
              <a:rPr lang="zh-CN" altLang="en-US">
                <a:solidFill>
                  <a:schemeClr val="bg2"/>
                </a:solidFill>
              </a:rPr>
              <a:t>彩色系统</a:t>
            </a:r>
            <a:r>
              <a:rPr lang="en-US" altLang="zh-CN"/>
              <a:t>)</a:t>
            </a:r>
            <a:r>
              <a:rPr lang="zh-CN" altLang="en-US"/>
              <a:t>是为了按照某种标准来指定颜色。</a:t>
            </a:r>
            <a:endParaRPr lang="zh-CN" altLang="en-US"/>
          </a:p>
          <a:p>
            <a:r>
              <a:rPr lang="zh-CN" altLang="en-US"/>
              <a:t>从本质上说，颜色模型是一个</a:t>
            </a:r>
            <a:r>
              <a:rPr lang="zh-CN" altLang="en-US">
                <a:solidFill>
                  <a:schemeClr val="accent2"/>
                </a:solidFill>
              </a:rPr>
              <a:t>坐标系统</a:t>
            </a:r>
            <a:r>
              <a:rPr lang="zh-CN" altLang="en-US"/>
              <a:t>，在该系统下的一个</a:t>
            </a:r>
            <a:r>
              <a:rPr lang="zh-CN" altLang="en-US">
                <a:solidFill>
                  <a:schemeClr val="accent2"/>
                </a:solidFill>
              </a:rPr>
              <a:t>子空间</a:t>
            </a:r>
            <a:r>
              <a:rPr lang="zh-CN" altLang="en-US"/>
              <a:t>中，</a:t>
            </a:r>
            <a:r>
              <a:rPr lang="zh-CN" altLang="en-US">
                <a:solidFill>
                  <a:schemeClr val="accent2"/>
                </a:solidFill>
              </a:rPr>
              <a:t>每种颜色都对应其中一个点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9457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</a:t>
            </a:r>
            <a:r>
              <a:rPr lang="zh-CN" altLang="en-US"/>
              <a:t>颜色模型</a:t>
            </a:r>
            <a:endParaRPr lang="zh-CN" altLang="en-US"/>
          </a:p>
        </p:txBody>
      </p:sp>
      <p:sp>
        <p:nvSpPr>
          <p:cNvPr id="19459" name="文本占位符 19458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724400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lang="zh-CN" altLang="en-US"/>
              <a:t>颜色模型的设计通常是为了便于</a:t>
            </a:r>
            <a:r>
              <a:rPr lang="zh-CN" altLang="en-US">
                <a:solidFill>
                  <a:srgbClr val="0000FF"/>
                </a:solidFill>
              </a:rPr>
              <a:t>硬件实现</a:t>
            </a:r>
            <a:r>
              <a:rPr lang="zh-CN" altLang="en-US"/>
              <a:t>或</a:t>
            </a:r>
            <a:endParaRPr lang="zh-CN" altLang="en-US"/>
          </a:p>
          <a:p>
            <a:pPr>
              <a:lnSpc>
                <a:spcPct val="90000"/>
              </a:lnSpc>
              <a:buNone/>
            </a:pPr>
            <a:r>
              <a:rPr lang="zh-CN" altLang="en-US"/>
              <a:t>便于</a:t>
            </a:r>
            <a:r>
              <a:rPr lang="zh-CN" altLang="en-US">
                <a:solidFill>
                  <a:srgbClr val="0000FF"/>
                </a:solidFill>
              </a:rPr>
              <a:t>对颜色的控制</a:t>
            </a:r>
            <a:r>
              <a:rPr lang="zh-CN" altLang="en-US"/>
              <a:t>。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chemeClr val="bg2"/>
                </a:solidFill>
              </a:rPr>
              <a:t>RGB</a:t>
            </a:r>
            <a:r>
              <a:rPr lang="zh-CN" altLang="en-US">
                <a:solidFill>
                  <a:schemeClr val="bg2"/>
                </a:solidFill>
              </a:rPr>
              <a:t>模型</a:t>
            </a:r>
            <a:r>
              <a:rPr lang="zh-CN" altLang="en-US"/>
              <a:t>：在</a:t>
            </a:r>
            <a:r>
              <a:rPr lang="zh-CN" altLang="en-US">
                <a:solidFill>
                  <a:srgbClr val="0000FF"/>
                </a:solidFill>
              </a:rPr>
              <a:t>彩色显示器</a:t>
            </a:r>
            <a:r>
              <a:rPr lang="zh-CN" altLang="en-US"/>
              <a:t>、</a:t>
            </a:r>
            <a:r>
              <a:rPr lang="zh-CN" altLang="en-US">
                <a:solidFill>
                  <a:srgbClr val="0000FF"/>
                </a:solidFill>
              </a:rPr>
              <a:t>彩色摄像机</a:t>
            </a:r>
            <a:r>
              <a:rPr lang="zh-CN" altLang="en-US"/>
              <a:t>中		       广泛使用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chemeClr val="bg2"/>
                </a:solidFill>
              </a:rPr>
              <a:t>CMY / CMYK</a:t>
            </a:r>
            <a:r>
              <a:rPr lang="zh-CN" altLang="en-US"/>
              <a:t>模型：用于</a:t>
            </a:r>
            <a:r>
              <a:rPr lang="zh-CN" altLang="en-US">
                <a:solidFill>
                  <a:srgbClr val="0000FF"/>
                </a:solidFill>
              </a:rPr>
              <a:t>彩色打印</a:t>
            </a:r>
            <a:endParaRPr lang="zh-CN" altLang="en-US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chemeClr val="bg2"/>
                </a:solidFill>
              </a:rPr>
              <a:t>HSI</a:t>
            </a:r>
            <a:r>
              <a:rPr lang="zh-CN" altLang="en-US"/>
              <a:t>模型：与人描述和解释颜色的方式最接近，便于人为指定颜色；同时该模型将颜色和灰度信息分开，</a:t>
            </a:r>
            <a:r>
              <a:rPr lang="zh-CN" altLang="en-US">
                <a:solidFill>
                  <a:srgbClr val="0000FF"/>
                </a:solidFill>
              </a:rPr>
              <a:t>便于应用灰度图像处理技术来处理彩色图像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标题 5121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6.0 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/>
              <a:t>在图像处理中，颜色的运用受两个主要因素</a:t>
            </a:r>
            <a:endParaRPr lang="zh-CN" altLang="en-US"/>
          </a:p>
          <a:p>
            <a:pPr>
              <a:buNone/>
            </a:pPr>
            <a:r>
              <a:rPr lang="zh-CN" altLang="en-US"/>
              <a:t>推动：</a:t>
            </a:r>
            <a:endParaRPr lang="zh-CN" altLang="en-US"/>
          </a:p>
          <a:p>
            <a:r>
              <a:rPr lang="zh-CN" altLang="en-US"/>
              <a:t>颜色是一个强有力的描绘子，它常常可</a:t>
            </a:r>
            <a:r>
              <a:rPr lang="zh-CN" altLang="en-US">
                <a:solidFill>
                  <a:schemeClr val="bg2"/>
                </a:solidFill>
              </a:rPr>
              <a:t>简化目标物的识别和提取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人可以辨别</a:t>
            </a:r>
            <a:r>
              <a:rPr lang="zh-CN" altLang="en-US">
                <a:solidFill>
                  <a:schemeClr val="bg2"/>
                </a:solidFill>
              </a:rPr>
              <a:t>几千种</a:t>
            </a:r>
            <a:r>
              <a:rPr lang="zh-CN" altLang="en-US"/>
              <a:t>不同的</a:t>
            </a:r>
            <a:r>
              <a:rPr lang="zh-CN" altLang="en-US">
                <a:solidFill>
                  <a:schemeClr val="bg2"/>
                </a:solidFill>
              </a:rPr>
              <a:t>颜色</a:t>
            </a:r>
            <a:r>
              <a:rPr lang="zh-CN" altLang="en-US"/>
              <a:t>，但只能区分出几十种灰度级，这使得颜色在</a:t>
            </a:r>
            <a:r>
              <a:rPr lang="zh-CN" altLang="en-US">
                <a:solidFill>
                  <a:schemeClr val="bg2"/>
                </a:solidFill>
              </a:rPr>
              <a:t>人工图像分析</a:t>
            </a:r>
            <a:r>
              <a:rPr lang="zh-CN" altLang="en-US"/>
              <a:t>中显得特别重要。</a:t>
            </a:r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标题 20481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6.2.1 RGB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20483" name="文本占位符 2048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/>
              <a:t>RGB</a:t>
            </a:r>
            <a:r>
              <a:rPr lang="zh-CN" altLang="en-US"/>
              <a:t>彩色立方体示意图</a:t>
            </a:r>
            <a:endParaRPr lang="zh-CN" altLang="en-US"/>
          </a:p>
        </p:txBody>
      </p:sp>
      <p:pic>
        <p:nvPicPr>
          <p:cNvPr id="20484" name="图片 204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743200"/>
            <a:ext cx="5083175" cy="2011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5" name="图片 204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360613"/>
            <a:ext cx="4432300" cy="3887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文本框 21505"/>
          <p:cNvSpPr txBox="1"/>
          <p:nvPr/>
        </p:nvSpPr>
        <p:spPr>
          <a:xfrm>
            <a:off x="609600" y="914400"/>
            <a:ext cx="4724400" cy="35544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0" hangingPunct="0">
              <a:spcBef>
                <a:spcPct val="50000"/>
              </a:spcBef>
              <a:buClrTx/>
            </a:pPr>
            <a:endParaRPr lang="en-US" altLang="zh-CN" sz="2000" b="1">
              <a:solidFill>
                <a:srgbClr val="66FF33"/>
              </a:solidFill>
              <a:effectLst>
                <a:outerShdw blurRad="38100" dist="38100" dir="2700000">
                  <a:srgbClr val="C0C0C0"/>
                </a:outerShdw>
              </a:effectLst>
              <a:latin typeface="Lucida Sans" pitchFamily="2" charset="0"/>
              <a:sym typeface="Wingdings" panose="05000000000000000000" pitchFamily="2" charset="2"/>
            </a:endParaRPr>
          </a:p>
          <a:p>
            <a:pPr eaLnBrk="0" hangingPunct="0">
              <a:buClrTx/>
            </a:pPr>
            <a:r>
              <a:rPr lang="en-US" altLang="zh-CN" sz="3200" b="1">
                <a:solidFill>
                  <a:srgbClr val="0000FF"/>
                </a:solidFill>
                <a:latin typeface="Times New Roman" panose="02020503050405090304" pitchFamily="2" charset="0"/>
                <a:ea typeface="文鼎书宋简" charset="-122"/>
              </a:rPr>
              <a:t>RGB</a:t>
            </a:r>
            <a:r>
              <a:rPr lang="zh-CN" altLang="en-US" sz="3200" b="1">
                <a:solidFill>
                  <a:srgbClr val="0000FF"/>
                </a:solidFill>
                <a:latin typeface="Times New Roman" panose="02020503050405090304" pitchFamily="2" charset="0"/>
                <a:ea typeface="文鼎书宋简" charset="-122"/>
              </a:rPr>
              <a:t>模型</a:t>
            </a:r>
            <a:r>
              <a:rPr lang="zh-CN" altLang="en-US" sz="3200" b="1">
                <a:solidFill>
                  <a:srgbClr val="0000FF"/>
                </a:solidFill>
                <a:latin typeface="Times New Roman" panose="02020503050405090304" pitchFamily="2" charset="0"/>
              </a:rPr>
              <a:t>：</a:t>
            </a:r>
            <a:endParaRPr lang="zh-CN" altLang="en-US" sz="3200" b="1">
              <a:solidFill>
                <a:srgbClr val="0000FF"/>
              </a:solidFill>
              <a:latin typeface="Times New Roman" panose="02020503050405090304" pitchFamily="2" charset="0"/>
            </a:endParaRPr>
          </a:p>
          <a:p>
            <a:pPr eaLnBrk="0" hangingPunct="0">
              <a:lnSpc>
                <a:spcPct val="120000"/>
              </a:lnSpc>
              <a:spcBef>
                <a:spcPct val="30000"/>
              </a:spcBef>
              <a:buClrTx/>
            </a:pPr>
            <a:r>
              <a:rPr lang="zh-CN" altLang="en-US" sz="2000" b="1">
                <a:solidFill>
                  <a:schemeClr val="bg1"/>
                </a:solidFill>
                <a:latin typeface="Times New Roman" panose="02020503050405090304" pitchFamily="2" charset="0"/>
              </a:rPr>
              <a:t>	</a:t>
            </a:r>
            <a:r>
              <a:rPr lang="zh-CN" altLang="en-US" sz="2000" b="1">
                <a:latin typeface="Times New Roman" panose="02020503050405090304" pitchFamily="2" charset="0"/>
              </a:rPr>
              <a:t>建立在笛卡儿坐标系统里，其中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503050405090304" pitchFamily="2" charset="0"/>
              </a:rPr>
              <a:t>三个轴分别为</a:t>
            </a:r>
            <a:r>
              <a:rPr lang="en-US" altLang="zh-CN" sz="2000" b="1" i="1">
                <a:solidFill>
                  <a:srgbClr val="0000FF"/>
                </a:solidFill>
                <a:latin typeface="Times New Roman" panose="02020503050405090304" pitchFamily="2" charset="0"/>
              </a:rPr>
              <a:t>R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503050405090304" pitchFamily="2" charset="0"/>
              </a:rPr>
              <a:t>，</a:t>
            </a:r>
            <a:r>
              <a:rPr lang="en-US" altLang="zh-CN" sz="2000" b="1" i="1">
                <a:solidFill>
                  <a:srgbClr val="0000FF"/>
                </a:solidFill>
                <a:latin typeface="Times New Roman" panose="02020503050405090304" pitchFamily="2" charset="0"/>
              </a:rPr>
              <a:t>G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503050405090304" pitchFamily="2" charset="0"/>
              </a:rPr>
              <a:t>，</a:t>
            </a:r>
            <a:r>
              <a:rPr lang="en-US" altLang="zh-CN" sz="2000" b="1" i="1">
                <a:solidFill>
                  <a:srgbClr val="0000FF"/>
                </a:solidFill>
                <a:latin typeface="Times New Roman" panose="02020503050405090304" pitchFamily="2" charset="0"/>
              </a:rPr>
              <a:t>B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503050405090304" pitchFamily="2" charset="0"/>
              </a:rPr>
              <a:t>，</a:t>
            </a:r>
            <a:endParaRPr lang="zh-CN" altLang="en-US" sz="2000" b="1">
              <a:solidFill>
                <a:srgbClr val="0000FF"/>
              </a:solidFill>
              <a:latin typeface="Times New Roman" panose="02020503050405090304" pitchFamily="2" charset="0"/>
            </a:endParaRPr>
          </a:p>
          <a:p>
            <a:pPr eaLnBrk="0" hangingPunct="0">
              <a:lnSpc>
                <a:spcPct val="120000"/>
              </a:lnSpc>
              <a:spcBef>
                <a:spcPct val="30000"/>
              </a:spcBef>
              <a:buClrTx/>
            </a:pPr>
            <a:r>
              <a:rPr lang="zh-CN" altLang="en-US" sz="2000" b="1">
                <a:latin typeface="Times New Roman" panose="02020503050405090304" pitchFamily="2" charset="0"/>
              </a:rPr>
              <a:t>	模型的空间是个正方体，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503050405090304" pitchFamily="2" charset="0"/>
              </a:rPr>
              <a:t>原点对应黑色，离原点最远的顶点对应白色</a:t>
            </a:r>
            <a:endParaRPr lang="zh-CN" altLang="en-US" sz="2000" b="1">
              <a:solidFill>
                <a:srgbClr val="0000FF"/>
              </a:solidFill>
              <a:latin typeface="Times New Roman" panose="02020503050405090304" pitchFamily="2" charset="0"/>
            </a:endParaRPr>
          </a:p>
          <a:p>
            <a:pPr eaLnBrk="0" hangingPunct="0">
              <a:lnSpc>
                <a:spcPct val="120000"/>
              </a:lnSpc>
              <a:spcBef>
                <a:spcPct val="30000"/>
              </a:spcBef>
              <a:buClrTx/>
            </a:pPr>
            <a:r>
              <a:rPr lang="zh-CN" altLang="en-US" sz="2000" b="1">
                <a:latin typeface="Times New Roman" panose="02020503050405090304" pitchFamily="2" charset="0"/>
              </a:rPr>
              <a:t>	从黑到白的灰度值分布在从原点到离原点最远顶点间的连线上，而立方体内其余各点对应不同的颜色，可用从原点到该点的矢量表示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503050405090304" pitchFamily="2" charset="0"/>
              </a:rPr>
              <a:t>  </a:t>
            </a:r>
            <a:endParaRPr lang="zh-CN" altLang="en-US" sz="2400" b="1">
              <a:solidFill>
                <a:schemeClr val="bg1"/>
              </a:solidFill>
              <a:latin typeface="Times New Roman" panose="02020503050405090304" pitchFamily="2" charset="0"/>
            </a:endParaRPr>
          </a:p>
          <a:p>
            <a:pPr eaLnBrk="0" hangingPunct="0">
              <a:buClrTx/>
            </a:pPr>
            <a:endParaRPr lang="zh-CN" altLang="en-US" sz="2400" b="1">
              <a:solidFill>
                <a:schemeClr val="bg1"/>
              </a:solidFill>
              <a:latin typeface="Times New Roman" panose="02020503050405090304" pitchFamily="2" charset="0"/>
            </a:endParaRPr>
          </a:p>
        </p:txBody>
      </p:sp>
      <p:pic>
        <p:nvPicPr>
          <p:cNvPr id="21507" name="图片 215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1752600"/>
            <a:ext cx="3132138" cy="3276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22529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6.2.1 RGB</a:t>
            </a:r>
            <a:r>
              <a:rPr lang="zh-CN" altLang="en-US"/>
              <a:t>彩色模型</a:t>
            </a:r>
            <a:endParaRPr lang="zh-CN" altLang="en-US"/>
          </a:p>
        </p:txBody>
      </p:sp>
      <p:sp>
        <p:nvSpPr>
          <p:cNvPr id="22531" name="文本占位符 22530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724400"/>
          </a:xfrm>
        </p:spPr>
        <p:txBody>
          <a:bodyPr/>
          <a:p>
            <a:r>
              <a:rPr lang="zh-CN" altLang="en-US"/>
              <a:t>用</a:t>
            </a:r>
            <a:r>
              <a:rPr lang="en-US" altLang="zh-CN">
                <a:solidFill>
                  <a:schemeClr val="bg2"/>
                </a:solidFill>
              </a:rPr>
              <a:t>RGB</a:t>
            </a:r>
            <a:r>
              <a:rPr lang="zh-CN" altLang="en-US">
                <a:solidFill>
                  <a:schemeClr val="bg2"/>
                </a:solidFill>
              </a:rPr>
              <a:t>彩色模型</a:t>
            </a:r>
            <a:r>
              <a:rPr lang="zh-CN" altLang="en-US"/>
              <a:t>表示的图像包含有</a:t>
            </a:r>
            <a:r>
              <a:rPr lang="en-US" altLang="zh-CN">
                <a:solidFill>
                  <a:schemeClr val="bg2"/>
                </a:solidFill>
              </a:rPr>
              <a:t>3</a:t>
            </a:r>
            <a:r>
              <a:rPr lang="zh-CN" altLang="en-US">
                <a:solidFill>
                  <a:schemeClr val="bg2"/>
                </a:solidFill>
              </a:rPr>
              <a:t>个图像分量</a:t>
            </a:r>
            <a:r>
              <a:rPr lang="zh-CN" altLang="en-US"/>
              <a:t>，分别与</a:t>
            </a:r>
            <a:r>
              <a:rPr lang="zh-CN" altLang="en-US">
                <a:solidFill>
                  <a:schemeClr val="bg2"/>
                </a:solidFill>
              </a:rPr>
              <a:t>红</a:t>
            </a:r>
            <a:r>
              <a:rPr lang="zh-CN" altLang="en-US"/>
              <a:t>、</a:t>
            </a:r>
            <a:r>
              <a:rPr lang="zh-CN" altLang="en-US">
                <a:solidFill>
                  <a:srgbClr val="009900"/>
                </a:solidFill>
              </a:rPr>
              <a:t>绿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2"/>
                </a:solidFill>
              </a:rPr>
              <a:t>蓝</a:t>
            </a:r>
            <a:r>
              <a:rPr lang="zh-CN" altLang="en-US"/>
              <a:t>三原色相对应。</a:t>
            </a:r>
            <a:endParaRPr lang="zh-CN" altLang="en-US"/>
          </a:p>
          <a:p>
            <a:r>
              <a:rPr lang="zh-CN" altLang="en-US"/>
              <a:t>当送入</a:t>
            </a:r>
            <a:r>
              <a:rPr lang="en-US" altLang="zh-CN"/>
              <a:t>RGB</a:t>
            </a:r>
            <a:r>
              <a:rPr lang="zh-CN" altLang="en-US"/>
              <a:t>监视器时，这三幅图像在荧光屏上混合产生一幅合成的彩色图像。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RGB</a:t>
            </a:r>
            <a:r>
              <a:rPr lang="zh-CN" altLang="en-US"/>
              <a:t>空间中，用于表示每一像素的比特数称为</a:t>
            </a:r>
            <a:r>
              <a:rPr lang="zh-CN" altLang="en-US">
                <a:solidFill>
                  <a:schemeClr val="bg2"/>
                </a:solidFill>
              </a:rPr>
              <a:t>像素深度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 sz="1000"/>
          </a:p>
          <a:p>
            <a:pPr>
              <a:buNone/>
            </a:pPr>
            <a:r>
              <a:rPr lang="zh-CN" altLang="en-US" sz="2800"/>
              <a:t>如</a:t>
            </a:r>
            <a:r>
              <a:rPr lang="en-US" altLang="zh-CN" sz="2800">
                <a:solidFill>
                  <a:schemeClr val="bg2"/>
                </a:solidFill>
              </a:rPr>
              <a:t>24</a:t>
            </a:r>
            <a:r>
              <a:rPr lang="zh-CN" altLang="en-US" sz="2800">
                <a:solidFill>
                  <a:schemeClr val="bg2"/>
                </a:solidFill>
              </a:rPr>
              <a:t>比特深度</a:t>
            </a:r>
            <a:r>
              <a:rPr lang="zh-CN" altLang="en-US" sz="2800"/>
              <a:t>的图像通常称为</a:t>
            </a:r>
            <a:r>
              <a:rPr lang="zh-CN" altLang="en-US" sz="2800">
                <a:solidFill>
                  <a:schemeClr val="bg2"/>
                </a:solidFill>
              </a:rPr>
              <a:t>全彩色</a:t>
            </a:r>
            <a:r>
              <a:rPr lang="zh-CN" altLang="en-US" sz="2800"/>
              <a:t>或</a:t>
            </a:r>
            <a:r>
              <a:rPr lang="zh-CN" altLang="en-US" sz="2800">
                <a:solidFill>
                  <a:schemeClr val="bg2"/>
                </a:solidFill>
              </a:rPr>
              <a:t>真彩色</a:t>
            </a:r>
            <a:r>
              <a:rPr lang="zh-CN" altLang="en-US" sz="2800"/>
              <a:t>图像</a:t>
            </a:r>
            <a:endParaRPr lang="zh-CN" altLang="en-US" sz="2800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标题 23553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6.2.1 RGB</a:t>
            </a:r>
            <a:r>
              <a:rPr lang="zh-CN" altLang="en-US"/>
              <a:t>彩色模型         </a:t>
            </a:r>
            <a:r>
              <a:rPr lang="en-US" altLang="zh-CN" sz="2400">
                <a:solidFill>
                  <a:schemeClr val="bg2"/>
                </a:solidFill>
                <a:latin typeface="黑体" pitchFamily="2" charset="-122"/>
                <a:ea typeface="黑体" pitchFamily="2" charset="-122"/>
              </a:rPr>
              <a:t>MATLAB</a:t>
            </a:r>
            <a:r>
              <a:rPr lang="zh-CN" altLang="en-US" sz="2400">
                <a:solidFill>
                  <a:schemeClr val="bg2"/>
                </a:solidFill>
                <a:latin typeface="黑体" pitchFamily="2" charset="-122"/>
                <a:ea typeface="黑体" pitchFamily="2" charset="-122"/>
              </a:rPr>
              <a:t>实现</a:t>
            </a:r>
            <a:endParaRPr lang="zh-CN" altLang="en-US" sz="2400">
              <a:solidFill>
                <a:schemeClr val="bg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555" name="文本占位符 23554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8229600" cy="4302125"/>
          </a:xfrm>
        </p:spPr>
        <p:txBody>
          <a:bodyPr/>
          <a:p>
            <a:pPr marL="609600" indent="-609600">
              <a:lnSpc>
                <a:spcPct val="80000"/>
              </a:lnSpc>
              <a:buNone/>
            </a:pPr>
            <a:r>
              <a:rPr lang="en-US" altLang="zh-CN" sz="2800" b="0"/>
              <a:t>       </a:t>
            </a:r>
            <a:r>
              <a:rPr lang="zh-CN" altLang="en-US" sz="2800" b="0"/>
              <a:t>一幅</a:t>
            </a:r>
            <a:r>
              <a:rPr lang="en-US" altLang="zh-CN" sz="2800" b="0"/>
              <a:t>MxN</a:t>
            </a:r>
            <a:r>
              <a:rPr lang="zh-CN" altLang="en-US" sz="2800" b="0"/>
              <a:t>的</a:t>
            </a:r>
            <a:r>
              <a:rPr lang="en-US" altLang="zh-CN" sz="2800" b="0"/>
              <a:t>RGB</a:t>
            </a:r>
            <a:r>
              <a:rPr lang="zh-CN" altLang="en-US" sz="2800" b="0"/>
              <a:t>彩色图像可以用一个 </a:t>
            </a:r>
            <a:r>
              <a:rPr lang="en-US" altLang="zh-CN" sz="2800" b="0"/>
              <a:t>MxN x3</a:t>
            </a:r>
            <a:endParaRPr lang="en-US" altLang="zh-CN" sz="2800" b="0"/>
          </a:p>
          <a:p>
            <a:pPr marL="609600" indent="-609600">
              <a:lnSpc>
                <a:spcPct val="80000"/>
              </a:lnSpc>
              <a:buNone/>
            </a:pPr>
            <a:r>
              <a:rPr lang="zh-CN" altLang="en-US" sz="2800" b="0"/>
              <a:t>的矩阵来描述，图像中每一个像素点对应于红、绿、</a:t>
            </a:r>
            <a:endParaRPr lang="zh-CN" altLang="en-US" sz="2800" b="0"/>
          </a:p>
          <a:p>
            <a:pPr marL="609600" indent="-609600">
              <a:lnSpc>
                <a:spcPct val="80000"/>
              </a:lnSpc>
              <a:buNone/>
            </a:pPr>
            <a:r>
              <a:rPr lang="zh-CN" altLang="en-US" sz="2800" b="0"/>
              <a:t>蓝三个分量组成的三元组。</a:t>
            </a:r>
            <a:endParaRPr lang="zh-CN" altLang="en-US" sz="2800" b="0"/>
          </a:p>
          <a:p>
            <a:pPr marL="609600" indent="-609600">
              <a:lnSpc>
                <a:spcPct val="80000"/>
              </a:lnSpc>
              <a:buNone/>
            </a:pPr>
            <a:endParaRPr lang="zh-CN" altLang="en-US" sz="2800" b="0"/>
          </a:p>
          <a:p>
            <a:pPr marL="609600" indent="-609600">
              <a:lnSpc>
                <a:spcPct val="80000"/>
              </a:lnSpc>
              <a:buNone/>
            </a:pPr>
            <a:r>
              <a:rPr lang="zh-CN" altLang="en-US" sz="2800" b="0"/>
              <a:t>      在</a:t>
            </a:r>
            <a:r>
              <a:rPr lang="en-US" altLang="zh-CN" sz="2800" b="0"/>
              <a:t>MATLAB</a:t>
            </a:r>
            <a:r>
              <a:rPr lang="zh-CN" altLang="en-US" sz="2800" b="0"/>
              <a:t>中要生产一幅</a:t>
            </a:r>
            <a:r>
              <a:rPr lang="en-US" altLang="zh-CN" sz="2800" b="0"/>
              <a:t>RGB</a:t>
            </a:r>
            <a:r>
              <a:rPr lang="zh-CN" altLang="en-US" sz="2800" b="0"/>
              <a:t>图像可以采用</a:t>
            </a:r>
            <a:r>
              <a:rPr lang="en-US" altLang="zh-CN" sz="2800" b="0"/>
              <a:t>cat</a:t>
            </a:r>
            <a:endParaRPr lang="en-US" altLang="zh-CN" sz="2800" b="0"/>
          </a:p>
          <a:p>
            <a:pPr marL="609600" indent="-609600">
              <a:lnSpc>
                <a:spcPct val="80000"/>
              </a:lnSpc>
              <a:buNone/>
            </a:pPr>
            <a:r>
              <a:rPr lang="zh-CN" altLang="en-US" sz="2800" b="0"/>
              <a:t>函数来得到。其基本语法：</a:t>
            </a:r>
            <a:endParaRPr lang="zh-CN" altLang="en-US" sz="2800" b="0"/>
          </a:p>
          <a:p>
            <a:pPr marL="609600" indent="-609600">
              <a:lnSpc>
                <a:spcPct val="80000"/>
              </a:lnSpc>
              <a:buNone/>
            </a:pPr>
            <a:r>
              <a:rPr lang="zh-CN" altLang="en-US" sz="2800" b="0"/>
              <a:t>                  </a:t>
            </a:r>
            <a:r>
              <a:rPr lang="en-US" altLang="zh-CN" sz="2800" b="0"/>
              <a:t>B=cat(3</a:t>
            </a:r>
            <a:r>
              <a:rPr lang="zh-CN" altLang="en-US" sz="2800" b="0"/>
              <a:t>，</a:t>
            </a:r>
            <a:r>
              <a:rPr lang="en-US" altLang="zh-CN" sz="2800" b="0"/>
              <a:t>iR</a:t>
            </a:r>
            <a:r>
              <a:rPr lang="zh-CN" altLang="en-US" sz="2800" b="0"/>
              <a:t>，</a:t>
            </a:r>
            <a:r>
              <a:rPr lang="en-US" altLang="zh-CN" sz="2800" b="0"/>
              <a:t>iG</a:t>
            </a:r>
            <a:r>
              <a:rPr lang="zh-CN" altLang="en-US" sz="2800" b="0"/>
              <a:t>，</a:t>
            </a:r>
            <a:r>
              <a:rPr lang="en-US" altLang="zh-CN" sz="2800" b="0"/>
              <a:t>iB</a:t>
            </a:r>
            <a:r>
              <a:rPr lang="zh-CN" altLang="en-US" sz="2800" b="0"/>
              <a:t>）</a:t>
            </a:r>
            <a:endParaRPr lang="zh-CN" altLang="en-US" sz="2800" b="0"/>
          </a:p>
          <a:p>
            <a:pPr marL="609600" indent="-609600">
              <a:lnSpc>
                <a:spcPct val="80000"/>
              </a:lnSpc>
              <a:buNone/>
            </a:pPr>
            <a:r>
              <a:rPr lang="zh-CN" altLang="en-US" sz="2800" b="0"/>
              <a:t>其中</a:t>
            </a:r>
            <a:r>
              <a:rPr lang="en-US" altLang="zh-CN" sz="2800" b="0"/>
              <a:t>iR</a:t>
            </a:r>
            <a:r>
              <a:rPr lang="zh-CN" altLang="en-US" sz="2800" b="0"/>
              <a:t>，</a:t>
            </a:r>
            <a:r>
              <a:rPr lang="en-US" altLang="zh-CN" sz="2800" b="0"/>
              <a:t>iG</a:t>
            </a:r>
            <a:r>
              <a:rPr lang="zh-CN" altLang="en-US" sz="2800" b="0"/>
              <a:t>，</a:t>
            </a:r>
            <a:r>
              <a:rPr lang="en-US" altLang="zh-CN" sz="2800" b="0"/>
              <a:t>iB</a:t>
            </a:r>
            <a:r>
              <a:rPr lang="zh-CN" altLang="en-US" sz="2800" b="0"/>
              <a:t>分别为生产</a:t>
            </a:r>
            <a:r>
              <a:rPr lang="en-US" altLang="zh-CN" sz="2800" b="0"/>
              <a:t>RGB</a:t>
            </a:r>
            <a:r>
              <a:rPr lang="zh-CN" altLang="en-US" sz="2800" b="0"/>
              <a:t>图像的</a:t>
            </a:r>
            <a:r>
              <a:rPr lang="en-US" altLang="zh-CN" sz="2800" b="0"/>
              <a:t>R</a:t>
            </a:r>
            <a:r>
              <a:rPr lang="zh-CN" altLang="en-US" sz="2800" b="0"/>
              <a:t>，</a:t>
            </a:r>
            <a:r>
              <a:rPr lang="en-US" altLang="zh-CN" sz="2800" b="0"/>
              <a:t>G</a:t>
            </a:r>
            <a:r>
              <a:rPr lang="zh-CN" altLang="en-US" sz="2800" b="0"/>
              <a:t>，</a:t>
            </a:r>
            <a:r>
              <a:rPr lang="en-US" altLang="zh-CN" sz="2800" b="0"/>
              <a:t>B</a:t>
            </a:r>
            <a:r>
              <a:rPr lang="zh-CN" altLang="en-US" sz="2800" b="0"/>
              <a:t>分</a:t>
            </a:r>
            <a:endParaRPr lang="zh-CN" altLang="en-US" sz="2800" b="0"/>
          </a:p>
          <a:p>
            <a:pPr marL="609600" indent="-609600">
              <a:lnSpc>
                <a:spcPct val="80000"/>
              </a:lnSpc>
              <a:buNone/>
            </a:pPr>
            <a:r>
              <a:rPr lang="zh-CN" altLang="en-US" sz="2800" b="0"/>
              <a:t>量。这样就可以通过 </a:t>
            </a:r>
            <a:r>
              <a:rPr lang="en-US" altLang="zh-CN" sz="2800" b="0"/>
              <a:t>cat</a:t>
            </a:r>
            <a:r>
              <a:rPr lang="zh-CN" altLang="en-US" sz="2800" b="0"/>
              <a:t>函数将三个分量合成一幅彩</a:t>
            </a:r>
            <a:endParaRPr lang="zh-CN" altLang="en-US" sz="2800" b="0"/>
          </a:p>
          <a:p>
            <a:pPr marL="609600" indent="-609600">
              <a:lnSpc>
                <a:spcPct val="80000"/>
              </a:lnSpc>
              <a:buNone/>
            </a:pPr>
            <a:r>
              <a:rPr lang="zh-CN" altLang="en-US" sz="2800" b="0"/>
              <a:t>色图像。</a:t>
            </a:r>
            <a:endParaRPr lang="zh-CN" altLang="en-US" sz="2800" b="0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6.2.1 RGB</a:t>
            </a:r>
            <a:r>
              <a:rPr lang="zh-CN" altLang="en-US"/>
              <a:t>彩色模型           </a:t>
            </a:r>
            <a:r>
              <a:rPr lang="en-US" altLang="zh-CN" sz="2400">
                <a:solidFill>
                  <a:schemeClr val="bg2"/>
                </a:solidFill>
                <a:latin typeface="黑体" pitchFamily="2" charset="-122"/>
                <a:ea typeface="黑体" pitchFamily="2" charset="-122"/>
              </a:rPr>
              <a:t>MATLAB</a:t>
            </a:r>
            <a:r>
              <a:rPr lang="zh-CN" altLang="en-US" sz="2400">
                <a:solidFill>
                  <a:schemeClr val="bg2"/>
                </a:solidFill>
                <a:latin typeface="黑体" pitchFamily="2" charset="-122"/>
                <a:ea typeface="黑体" pitchFamily="2" charset="-122"/>
              </a:rPr>
              <a:t>实现</a:t>
            </a:r>
            <a:endParaRPr lang="zh-CN" altLang="en-US" sz="2400">
              <a:solidFill>
                <a:schemeClr val="bg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79" name="文本占位符 24578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3962400"/>
          </a:xfrm>
        </p:spPr>
        <p:txBody>
          <a:bodyPr/>
          <a:p>
            <a:pPr>
              <a:buNone/>
            </a:pPr>
            <a:r>
              <a:rPr lang="en-US" altLang="zh-CN" sz="2800" b="0"/>
              <a:t>       </a:t>
            </a:r>
            <a:r>
              <a:rPr lang="zh-CN" altLang="en-US" sz="2800" b="0"/>
              <a:t>相应地，从一幅彩色图像里获取一幅</a:t>
            </a:r>
            <a:r>
              <a:rPr lang="en-US" altLang="zh-CN" sz="2800" b="0"/>
              <a:t>RGB</a:t>
            </a:r>
            <a:r>
              <a:rPr lang="zh-CN" altLang="en-US" sz="2800" b="0"/>
              <a:t>图像</a:t>
            </a:r>
            <a:r>
              <a:rPr lang="en-US" altLang="zh-CN" sz="2800" b="0"/>
              <a:t>I</a:t>
            </a:r>
            <a:endParaRPr lang="en-US" altLang="zh-CN" sz="2800" b="0"/>
          </a:p>
          <a:p>
            <a:pPr>
              <a:buNone/>
            </a:pPr>
            <a:r>
              <a:rPr lang="zh-CN" altLang="en-US" sz="2800" b="0"/>
              <a:t>的三个分量，可以使用下列语句：</a:t>
            </a:r>
            <a:endParaRPr lang="zh-CN" altLang="en-US" sz="2800" b="0"/>
          </a:p>
          <a:p>
            <a:pPr>
              <a:buNone/>
            </a:pPr>
            <a:r>
              <a:rPr lang="zh-CN" altLang="en-US" sz="2800" b="0"/>
              <a:t>         </a:t>
            </a:r>
            <a:r>
              <a:rPr lang="en-US" altLang="zh-CN" sz="2800" b="0"/>
              <a:t>iR=I</a:t>
            </a:r>
            <a:r>
              <a:rPr lang="zh-CN" altLang="en-US" sz="2800" b="0"/>
              <a:t>（：，：，</a:t>
            </a:r>
            <a:r>
              <a:rPr lang="en-US" altLang="zh-CN" sz="2800" b="0"/>
              <a:t>1</a:t>
            </a:r>
            <a:r>
              <a:rPr lang="zh-CN" altLang="en-US" sz="2800" b="0"/>
              <a:t>）</a:t>
            </a:r>
            <a:endParaRPr lang="zh-CN" altLang="en-US" sz="2800" b="0"/>
          </a:p>
          <a:p>
            <a:pPr>
              <a:buNone/>
            </a:pPr>
            <a:r>
              <a:rPr lang="zh-CN" altLang="en-US" sz="2800" b="0"/>
              <a:t>         </a:t>
            </a:r>
            <a:r>
              <a:rPr lang="en-US" altLang="zh-CN" sz="2800" b="0"/>
              <a:t>iG=I</a:t>
            </a:r>
            <a:r>
              <a:rPr lang="zh-CN" altLang="en-US" sz="2800" b="0"/>
              <a:t>（：，：，</a:t>
            </a:r>
            <a:r>
              <a:rPr lang="en-US" altLang="zh-CN" sz="2800" b="0"/>
              <a:t>2</a:t>
            </a:r>
            <a:r>
              <a:rPr lang="zh-CN" altLang="en-US" sz="2800" b="0"/>
              <a:t>）</a:t>
            </a:r>
            <a:endParaRPr lang="zh-CN" altLang="en-US" sz="2800" b="0"/>
          </a:p>
          <a:p>
            <a:pPr>
              <a:buNone/>
            </a:pPr>
            <a:r>
              <a:rPr lang="zh-CN" altLang="en-US" sz="2800" b="0"/>
              <a:t>         </a:t>
            </a:r>
            <a:r>
              <a:rPr lang="en-US" altLang="zh-CN" sz="2800" b="0"/>
              <a:t>iB=I</a:t>
            </a:r>
            <a:r>
              <a:rPr lang="zh-CN" altLang="en-US" sz="2800" b="0"/>
              <a:t>（：，：，</a:t>
            </a:r>
            <a:r>
              <a:rPr lang="en-US" altLang="zh-CN" sz="2800" b="0"/>
              <a:t>3</a:t>
            </a:r>
            <a:r>
              <a:rPr lang="zh-CN" altLang="en-US" sz="2800" b="0"/>
              <a:t>）</a:t>
            </a:r>
            <a:endParaRPr lang="zh-CN" altLang="en-US" sz="2800" b="0"/>
          </a:p>
          <a:p>
            <a:pPr>
              <a:buNone/>
            </a:pPr>
            <a:endParaRPr lang="zh-CN" altLang="en-US" sz="2800" b="0"/>
          </a:p>
          <a:p>
            <a:pPr>
              <a:buNone/>
            </a:pPr>
            <a:r>
              <a:rPr lang="zh-CN" altLang="en-US" sz="2800" b="0">
                <a:solidFill>
                  <a:srgbClr val="FF0000"/>
                </a:solidFill>
              </a:rPr>
              <a:t>例：</a:t>
            </a:r>
            <a:r>
              <a:rPr lang="zh-CN" altLang="en-US" sz="2400" b="0"/>
              <a:t>生产一幅</a:t>
            </a:r>
            <a:r>
              <a:rPr lang="en-US" altLang="zh-CN" sz="2400" b="0"/>
              <a:t>128*128</a:t>
            </a:r>
            <a:r>
              <a:rPr lang="zh-CN" altLang="en-US" sz="2400" b="0"/>
              <a:t>的</a:t>
            </a:r>
            <a:r>
              <a:rPr lang="en-US" altLang="zh-CN" sz="2400" b="0"/>
              <a:t>RGB</a:t>
            </a:r>
            <a:r>
              <a:rPr lang="zh-CN" altLang="en-US" sz="2400" b="0"/>
              <a:t>图像，该图像左上角为红色，右上角为蓝色，左下角为绿色，右下角为黑色。</a:t>
            </a:r>
            <a:endParaRPr lang="zh-CN" altLang="en-US" sz="2400" b="0"/>
          </a:p>
        </p:txBody>
      </p:sp>
      <p:sp>
        <p:nvSpPr>
          <p:cNvPr id="24580" name="矩形 24579"/>
          <p:cNvSpPr/>
          <p:nvPr/>
        </p:nvSpPr>
        <p:spPr>
          <a:xfrm>
            <a:off x="4876800" y="6400800"/>
            <a:ext cx="35115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例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6.1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：生成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RGB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图像</a:t>
            </a:r>
            <a:endParaRPr lang="zh-CN" altLang="en-US" sz="2400" b="1" i="1" u="sng">
              <a:solidFill>
                <a:srgbClr val="0000FF"/>
              </a:solidFill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458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3" name="文本占位符 2048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8229600" cy="6172200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b="1" u="sng" dirty="0"/>
              <a:t>安全彩色</a:t>
            </a:r>
            <a:r>
              <a:rPr lang="zh-CN" altLang="en-US" dirty="0"/>
              <a:t> </a:t>
            </a:r>
            <a:endParaRPr lang="zh-CN" altLang="en-US" sz="2400" b="1" dirty="0"/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彩色子系统</a:t>
            </a:r>
            <a:r>
              <a:rPr lang="zh-CN" altLang="en-US" sz="2400" dirty="0"/>
              <a:t>，其合理的与观察者无关的硬件性能可保证彩色的真实再现。这种彩色子系统称为</a:t>
            </a:r>
            <a:r>
              <a:rPr lang="zh-CN" altLang="en-US" sz="2400" b="1" dirty="0">
                <a:solidFill>
                  <a:srgbClr val="FF0000"/>
                </a:solidFill>
              </a:rPr>
              <a:t>安全</a:t>
            </a:r>
            <a:r>
              <a:rPr lang="en-US" altLang="zh-CN" sz="2400" b="1" dirty="0">
                <a:solidFill>
                  <a:srgbClr val="FF0000"/>
                </a:solidFill>
              </a:rPr>
              <a:t>RGB</a:t>
            </a:r>
            <a:r>
              <a:rPr lang="zh-CN" altLang="en-US" sz="2400" b="1" dirty="0">
                <a:solidFill>
                  <a:srgbClr val="FF0000"/>
                </a:solidFill>
              </a:rPr>
              <a:t>彩色子集</a:t>
            </a:r>
            <a:r>
              <a:rPr lang="zh-CN" altLang="en-US" sz="2400" dirty="0"/>
              <a:t>，或者全系统安全彩色集。在网络应用中叫做</a:t>
            </a:r>
            <a:r>
              <a:rPr lang="zh-CN" altLang="en-US" sz="2400" b="1" dirty="0">
                <a:solidFill>
                  <a:srgbClr val="FF0000"/>
                </a:solidFill>
              </a:rPr>
              <a:t>无损</a:t>
            </a:r>
            <a:r>
              <a:rPr lang="en-US" altLang="zh-CN" sz="2400" b="1" dirty="0">
                <a:solidFill>
                  <a:srgbClr val="FF0000"/>
                </a:solidFill>
              </a:rPr>
              <a:t>web</a:t>
            </a:r>
            <a:r>
              <a:rPr lang="zh-CN" altLang="en-US" sz="2400" b="1" dirty="0">
                <a:solidFill>
                  <a:srgbClr val="FF0000"/>
                </a:solidFill>
              </a:rPr>
              <a:t>彩色</a:t>
            </a:r>
            <a:r>
              <a:rPr lang="zh-CN" altLang="en-US" sz="2400" dirty="0"/>
              <a:t>，或者</a:t>
            </a:r>
            <a:r>
              <a:rPr lang="zh-CN" altLang="en-US" sz="2400" b="1" dirty="0">
                <a:solidFill>
                  <a:srgbClr val="FF0000"/>
                </a:solidFill>
              </a:rPr>
              <a:t>无损监视彩色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      假定</a:t>
            </a:r>
            <a:r>
              <a:rPr lang="en-US" altLang="zh-CN" sz="2400" dirty="0"/>
              <a:t>256</a:t>
            </a:r>
            <a:r>
              <a:rPr lang="zh-CN" altLang="en-US" sz="2400" dirty="0"/>
              <a:t>种颜色是最小颜色数，这些颜色可用任何系统真实再现。该系统可以显示所希望的彩色，用可接受的标准符号来表示这些颜色是很有用的。已知</a:t>
            </a:r>
            <a:r>
              <a:rPr lang="en-US" altLang="zh-CN" sz="2400" dirty="0"/>
              <a:t>256</a:t>
            </a:r>
            <a:r>
              <a:rPr lang="zh-CN" altLang="en-US" sz="2400" dirty="0"/>
              <a:t>种颜色中的</a:t>
            </a:r>
            <a:r>
              <a:rPr lang="en-US" altLang="zh-CN" sz="2400" dirty="0"/>
              <a:t>40</a:t>
            </a:r>
            <a:r>
              <a:rPr lang="zh-CN" altLang="en-US" sz="2400" dirty="0"/>
              <a:t>种用各种操作系统进行不同的处理，仅留下</a:t>
            </a:r>
            <a:r>
              <a:rPr lang="en-US" altLang="zh-CN" sz="2400" dirty="0"/>
              <a:t>216</a:t>
            </a:r>
            <a:r>
              <a:rPr lang="zh-CN" altLang="en-US" sz="2400" dirty="0"/>
              <a:t>种颜色是各种系统通用的。这</a:t>
            </a:r>
            <a:r>
              <a:rPr lang="en-US" altLang="zh-CN" sz="2400" dirty="0"/>
              <a:t>216</a:t>
            </a:r>
            <a:r>
              <a:rPr lang="zh-CN" altLang="en-US" sz="2400" dirty="0"/>
              <a:t>种颜色成为事实上的安全彩色，特别是在网络应用中更是如此。无论在何时应用，希望大多数人观察到的颜色都一样。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1" name="文本占位符 22530"/>
          <p:cNvSpPr>
            <a:spLocks noGrp="1"/>
          </p:cNvSpPr>
          <p:nvPr>
            <p:ph type="body" idx="1"/>
          </p:nvPr>
        </p:nvSpPr>
        <p:spPr>
          <a:xfrm>
            <a:off x="381000" y="762000"/>
            <a:ext cx="8229600" cy="4530725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sz="2400" dirty="0"/>
              <a:t>因为取三个数形成</a:t>
            </a:r>
            <a:r>
              <a:rPr lang="en-US" altLang="zh-CN" sz="2400" dirty="0"/>
              <a:t>RGB</a:t>
            </a:r>
            <a:r>
              <a:rPr lang="zh-CN" altLang="en-US" sz="2400" dirty="0"/>
              <a:t>彩色，每个安全色由表</a:t>
            </a:r>
            <a:r>
              <a:rPr lang="en-US" altLang="zh-CN" sz="2400" dirty="0"/>
              <a:t>6.1</a:t>
            </a:r>
            <a:r>
              <a:rPr lang="zh-CN" altLang="en-US" sz="2400" dirty="0"/>
              <a:t>中的三个两位</a:t>
            </a:r>
            <a:r>
              <a:rPr lang="en-US" altLang="zh-CN" sz="2400" dirty="0"/>
              <a:t>16</a:t>
            </a:r>
            <a:r>
              <a:rPr lang="zh-CN" altLang="en-US" sz="2400" dirty="0"/>
              <a:t>进制数形成。例如，最纯净的红色是</a:t>
            </a:r>
            <a:r>
              <a:rPr lang="en-US" altLang="zh-CN" sz="2400" dirty="0"/>
              <a:t>FF0000</a:t>
            </a:r>
            <a:r>
              <a:rPr lang="zh-CN" altLang="en-US" sz="2400" dirty="0"/>
              <a:t>。</a:t>
            </a:r>
            <a:r>
              <a:rPr lang="en-US" altLang="zh-CN" sz="2400" dirty="0"/>
              <a:t>000000</a:t>
            </a:r>
            <a:r>
              <a:rPr lang="zh-CN" altLang="en-US" sz="2400" dirty="0"/>
              <a:t>和</a:t>
            </a:r>
            <a:r>
              <a:rPr lang="en-US" altLang="zh-CN" sz="2400" dirty="0"/>
              <a:t>FFFFFF</a:t>
            </a:r>
            <a:r>
              <a:rPr lang="zh-CN" altLang="en-US" sz="2400" dirty="0"/>
              <a:t>分别表示黑色和白色。类似的结果可用更熟悉的十进制表示得到。例如，最亮的红色在十进制表示中为</a:t>
            </a:r>
            <a:r>
              <a:rPr lang="en-US" altLang="zh-CN" sz="2400" dirty="0"/>
              <a:t>R=255(FF)</a:t>
            </a:r>
            <a:r>
              <a:rPr lang="zh-CN" altLang="en-US" sz="2400" dirty="0"/>
              <a:t>和</a:t>
            </a:r>
            <a:r>
              <a:rPr lang="en-US" altLang="zh-CN" sz="2400" dirty="0"/>
              <a:t>G=B=0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pic>
        <p:nvPicPr>
          <p:cNvPr id="22532" name="图片 22531" descr="t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4191000"/>
            <a:ext cx="8153400" cy="1231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/>
        <p:txBody>
          <a:bodyPr anchor="ctr" anchorCtr="1"/>
          <a:p>
            <a:endParaRPr dirty="0"/>
          </a:p>
        </p:txBody>
      </p:sp>
      <p:sp>
        <p:nvSpPr>
          <p:cNvPr id="24579" name="文本占位符 24578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/>
          </a:p>
        </p:txBody>
      </p:sp>
      <p:pic>
        <p:nvPicPr>
          <p:cNvPr id="24580" name="图片 24579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609600"/>
            <a:ext cx="8686800" cy="556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6.2.2 CMY</a:t>
            </a:r>
            <a:r>
              <a:rPr lang="zh-CN" altLang="en-US"/>
              <a:t>和</a:t>
            </a:r>
            <a:r>
              <a:rPr lang="en-US" altLang="zh-CN"/>
              <a:t>CMYK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25603" name="文本占位符 2560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724400"/>
          </a:xfrm>
        </p:spPr>
        <p:txBody>
          <a:bodyPr/>
          <a:p>
            <a:r>
              <a:rPr lang="en-US" altLang="zh-CN">
                <a:solidFill>
                  <a:srgbClr val="00FFFF"/>
                </a:solidFill>
              </a:rPr>
              <a:t>C(Cyan </a:t>
            </a:r>
            <a:r>
              <a:rPr lang="zh-CN" altLang="en-US">
                <a:solidFill>
                  <a:srgbClr val="00FFFF"/>
                </a:solidFill>
              </a:rPr>
              <a:t>青</a:t>
            </a:r>
            <a:r>
              <a:rPr lang="en-US" altLang="zh-CN">
                <a:solidFill>
                  <a:srgbClr val="00FFFF"/>
                </a:solidFill>
              </a:rPr>
              <a:t>)</a:t>
            </a:r>
            <a:r>
              <a:rPr lang="en-US" altLang="zh-CN">
                <a:solidFill>
                  <a:srgbClr val="FF00FF"/>
                </a:solidFill>
              </a:rPr>
              <a:t>M(Magenta </a:t>
            </a:r>
            <a:r>
              <a:rPr lang="zh-CN" altLang="en-US">
                <a:solidFill>
                  <a:srgbClr val="FF00FF"/>
                </a:solidFill>
              </a:rPr>
              <a:t>品红</a:t>
            </a:r>
            <a:r>
              <a:rPr lang="en-US" altLang="zh-CN">
                <a:solidFill>
                  <a:srgbClr val="FF00FF"/>
                </a:solidFill>
              </a:rPr>
              <a:t>)</a:t>
            </a:r>
            <a:r>
              <a:rPr lang="en-US" altLang="zh-CN">
                <a:solidFill>
                  <a:srgbClr val="FFCC00"/>
                </a:solidFill>
              </a:rPr>
              <a:t>Y(Yellow </a:t>
            </a:r>
            <a:r>
              <a:rPr lang="zh-CN" altLang="en-US">
                <a:solidFill>
                  <a:srgbClr val="FFCC00"/>
                </a:solidFill>
              </a:rPr>
              <a:t>黄</a:t>
            </a:r>
            <a:r>
              <a:rPr lang="en-US" altLang="zh-CN">
                <a:solidFill>
                  <a:srgbClr val="FFCC00"/>
                </a:solidFill>
              </a:rPr>
              <a:t>)</a:t>
            </a:r>
            <a:r>
              <a:rPr lang="zh-CN" altLang="en-US"/>
              <a:t>是颜料的三原色。</a:t>
            </a:r>
            <a:endParaRPr lang="zh-CN" altLang="en-US"/>
          </a:p>
          <a:p>
            <a:pPr>
              <a:buNone/>
            </a:pPr>
            <a:r>
              <a:rPr lang="zh-CN" altLang="en-US"/>
              <a:t>	</a:t>
            </a:r>
            <a:r>
              <a:rPr lang="zh-CN" altLang="en-US">
                <a:solidFill>
                  <a:srgbClr val="00FFFF"/>
                </a:solidFill>
              </a:rPr>
              <a:t>青色</a:t>
            </a:r>
            <a:r>
              <a:rPr lang="zh-CN" altLang="en-US"/>
              <a:t>颜料：吸收</a:t>
            </a:r>
            <a:r>
              <a:rPr lang="zh-CN" altLang="en-US">
                <a:solidFill>
                  <a:schemeClr val="bg2"/>
                </a:solidFill>
              </a:rPr>
              <a:t>红</a:t>
            </a:r>
            <a:r>
              <a:rPr lang="zh-CN" altLang="en-US"/>
              <a:t>光</a:t>
            </a:r>
            <a:endParaRPr lang="zh-CN" altLang="en-US"/>
          </a:p>
          <a:p>
            <a:pPr>
              <a:buNone/>
            </a:pPr>
            <a:r>
              <a:rPr lang="zh-CN" altLang="en-US"/>
              <a:t>	</a:t>
            </a:r>
            <a:r>
              <a:rPr lang="zh-CN" altLang="en-US">
                <a:solidFill>
                  <a:srgbClr val="FF00FF"/>
                </a:solidFill>
              </a:rPr>
              <a:t>品红</a:t>
            </a:r>
            <a:r>
              <a:rPr lang="zh-CN" altLang="en-US"/>
              <a:t>颜料：吸收</a:t>
            </a:r>
            <a:r>
              <a:rPr lang="zh-CN" altLang="en-US">
                <a:solidFill>
                  <a:srgbClr val="009900"/>
                </a:solidFill>
              </a:rPr>
              <a:t>绿</a:t>
            </a:r>
            <a:r>
              <a:rPr lang="zh-CN" altLang="en-US"/>
              <a:t>光</a:t>
            </a:r>
            <a:endParaRPr lang="zh-CN" altLang="en-US"/>
          </a:p>
          <a:p>
            <a:pPr>
              <a:buNone/>
            </a:pPr>
            <a:r>
              <a:rPr lang="zh-CN" altLang="en-US"/>
              <a:t>	</a:t>
            </a:r>
            <a:r>
              <a:rPr lang="zh-CN" altLang="en-US">
                <a:solidFill>
                  <a:srgbClr val="FFCC00"/>
                </a:solidFill>
              </a:rPr>
              <a:t>黄色</a:t>
            </a:r>
            <a:r>
              <a:rPr lang="zh-CN" altLang="en-US"/>
              <a:t>颜料：吸收</a:t>
            </a:r>
            <a:r>
              <a:rPr lang="zh-CN" altLang="en-US">
                <a:solidFill>
                  <a:schemeClr val="accent2"/>
                </a:solidFill>
              </a:rPr>
              <a:t>蓝</a:t>
            </a:r>
            <a:r>
              <a:rPr lang="zh-CN" altLang="en-US"/>
              <a:t>光</a:t>
            </a:r>
            <a:endParaRPr lang="zh-CN" altLang="en-US"/>
          </a:p>
          <a:p>
            <a:pPr>
              <a:buNone/>
            </a:pPr>
            <a:r>
              <a:rPr lang="zh-CN" altLang="en-US"/>
              <a:t>	例如：当白光照到</a:t>
            </a:r>
            <a:r>
              <a:rPr lang="zh-CN" altLang="en-US">
                <a:solidFill>
                  <a:srgbClr val="00FFFF"/>
                </a:solidFill>
              </a:rPr>
              <a:t>青</a:t>
            </a:r>
            <a:r>
              <a:rPr lang="zh-CN" altLang="en-US"/>
              <a:t>色颜料上，</a:t>
            </a:r>
            <a:r>
              <a:rPr lang="zh-CN" altLang="en-US">
                <a:solidFill>
                  <a:schemeClr val="bg2"/>
                </a:solidFill>
              </a:rPr>
              <a:t>红</a:t>
            </a:r>
            <a:r>
              <a:rPr lang="zh-CN" altLang="en-US"/>
              <a:t>光被吸收，返回</a:t>
            </a:r>
            <a:r>
              <a:rPr lang="zh-CN" altLang="en-US">
                <a:solidFill>
                  <a:srgbClr val="009900"/>
                </a:solidFill>
              </a:rPr>
              <a:t>绿</a:t>
            </a:r>
            <a:r>
              <a:rPr lang="zh-CN" altLang="en-US"/>
              <a:t>光和</a:t>
            </a:r>
            <a:r>
              <a:rPr lang="zh-CN" altLang="en-US">
                <a:solidFill>
                  <a:schemeClr val="accent2"/>
                </a:solidFill>
              </a:rPr>
              <a:t>蓝</a:t>
            </a:r>
            <a:r>
              <a:rPr lang="zh-CN" altLang="en-US"/>
              <a:t>光，所以呈现</a:t>
            </a:r>
            <a:r>
              <a:rPr lang="zh-CN" altLang="en-US">
                <a:solidFill>
                  <a:srgbClr val="00FFFF"/>
                </a:solidFill>
              </a:rPr>
              <a:t>青</a:t>
            </a:r>
            <a:r>
              <a:rPr lang="zh-CN" altLang="en-US"/>
              <a:t>色。</a:t>
            </a:r>
            <a:endParaRPr lang="zh-CN" altLang="en-US"/>
          </a:p>
          <a:p>
            <a:pPr>
              <a:buNone/>
            </a:pPr>
            <a:r>
              <a:rPr lang="zh-CN" altLang="en-US"/>
              <a:t>	</a:t>
            </a:r>
            <a:r>
              <a:rPr lang="en-US" altLang="zh-CN"/>
              <a:t>CMY / CMYK</a:t>
            </a:r>
            <a:r>
              <a:rPr lang="zh-CN" altLang="en-US"/>
              <a:t>模型主要</a:t>
            </a:r>
            <a:r>
              <a:rPr lang="zh-CN" altLang="en-US">
                <a:solidFill>
                  <a:srgbClr val="FF0000"/>
                </a:solidFill>
              </a:rPr>
              <a:t>用于打印设备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矩形 26625"/>
          <p:cNvSpPr/>
          <p:nvPr/>
        </p:nvSpPr>
        <p:spPr>
          <a:xfrm>
            <a:off x="3659188" y="836613"/>
            <a:ext cx="2874962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en-US" altLang="zh-CN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CMY</a:t>
            </a:r>
            <a:r>
              <a:rPr lang="zh-CN" altLang="en-US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模型 </a:t>
            </a:r>
            <a:endParaRPr lang="zh-CN" altLang="en-US" sz="3600" b="1">
              <a:solidFill>
                <a:schemeClr val="bg1"/>
              </a:solidFill>
              <a:latin typeface="Times New Roman" panose="02020503050405090304" pitchFamily="2" charset="0"/>
              <a:ea typeface="华文行楷" pitchFamily="2" charset="-122"/>
            </a:endParaRPr>
          </a:p>
        </p:txBody>
      </p:sp>
      <p:sp>
        <p:nvSpPr>
          <p:cNvPr id="26627" name="矩形 26626"/>
          <p:cNvSpPr/>
          <p:nvPr/>
        </p:nvSpPr>
        <p:spPr>
          <a:xfrm>
            <a:off x="1365250" y="2459038"/>
            <a:ext cx="6750050" cy="2806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lnSpc>
                <a:spcPct val="125000"/>
              </a:lnSpc>
              <a:spcBef>
                <a:spcPct val="80000"/>
              </a:spcBef>
              <a:buClrTx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减色混色模型</a:t>
            </a:r>
            <a:endParaRPr lang="zh-CN" altLang="en-US" sz="2000" b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  <a:p>
            <a:pPr algn="ctr" eaLnBrk="0" hangingPunct="0">
              <a:lnSpc>
                <a:spcPct val="125000"/>
              </a:lnSpc>
              <a:spcBef>
                <a:spcPct val="80000"/>
              </a:spcBef>
              <a:buClrTx/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减色基：青（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Cyan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）、品红（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Magenta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）、黄（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Yellow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）是加色基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R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、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G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、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B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</a:rPr>
              <a:t>的补色</a:t>
            </a:r>
            <a:endParaRPr lang="zh-CN" altLang="en-US" sz="2000" b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90204" pitchFamily="34" charset="0"/>
            </a:endParaRPr>
          </a:p>
          <a:p>
            <a:pPr algn="ctr" eaLnBrk="0" hangingPunct="0">
              <a:lnSpc>
                <a:spcPct val="125000"/>
              </a:lnSpc>
              <a:spcBef>
                <a:spcPct val="80000"/>
              </a:spcBef>
              <a:buClrTx/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颜色是从白光中减去一定成分得到的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</a:rPr>
              <a:t> 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  <a:p>
            <a:pPr algn="ctr" eaLnBrk="0" hangingPunct="0">
              <a:lnSpc>
                <a:spcPct val="125000"/>
              </a:lnSpc>
              <a:spcBef>
                <a:spcPct val="80000"/>
              </a:spcBef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适合于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彩色打印，印刷行业等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标题 6145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6.0 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6147" name="文本占位符 614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/>
              <a:t>彩色图像处理分为两大类：</a:t>
            </a:r>
            <a:endParaRPr lang="zh-CN" altLang="en-US"/>
          </a:p>
          <a:p>
            <a:r>
              <a:rPr lang="zh-CN" altLang="en-US">
                <a:solidFill>
                  <a:schemeClr val="bg2"/>
                </a:solidFill>
              </a:rPr>
              <a:t>全彩色（真彩色）</a:t>
            </a:r>
            <a:r>
              <a:rPr lang="zh-CN" altLang="en-US"/>
              <a:t>处理</a:t>
            </a:r>
            <a:endParaRPr lang="zh-CN" altLang="en-US"/>
          </a:p>
          <a:p>
            <a:pPr>
              <a:buNone/>
            </a:pPr>
            <a:r>
              <a:rPr lang="zh-CN" altLang="en-US"/>
              <a:t>	图像为</a:t>
            </a:r>
            <a:r>
              <a:rPr lang="zh-CN" altLang="en-US">
                <a:solidFill>
                  <a:srgbClr val="0000FF"/>
                </a:solidFill>
              </a:rPr>
              <a:t>彩色图</a:t>
            </a:r>
            <a:endParaRPr lang="zh-CN" altLang="en-US">
              <a:solidFill>
                <a:srgbClr val="0000FF"/>
              </a:solidFill>
            </a:endParaRPr>
          </a:p>
          <a:p>
            <a:r>
              <a:rPr lang="zh-CN" altLang="en-US">
                <a:solidFill>
                  <a:schemeClr val="bg2"/>
                </a:solidFill>
              </a:rPr>
              <a:t>伪彩色</a:t>
            </a:r>
            <a:r>
              <a:rPr lang="zh-CN" altLang="en-US"/>
              <a:t>处理</a:t>
            </a:r>
            <a:endParaRPr lang="zh-CN" altLang="en-US"/>
          </a:p>
          <a:p>
            <a:pPr>
              <a:buNone/>
            </a:pPr>
            <a:r>
              <a:rPr lang="zh-CN" altLang="en-US"/>
              <a:t>	图像为</a:t>
            </a:r>
            <a:r>
              <a:rPr lang="zh-CN" altLang="en-US">
                <a:solidFill>
                  <a:srgbClr val="0000FF"/>
                </a:solidFill>
              </a:rPr>
              <a:t>灰度图</a:t>
            </a:r>
            <a:r>
              <a:rPr lang="zh-CN" altLang="en-US"/>
              <a:t>，为每个灰度区间赋予不同的颜色而成为彩色图</a:t>
            </a:r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矩形 27649"/>
          <p:cNvSpPr/>
          <p:nvPr/>
        </p:nvSpPr>
        <p:spPr>
          <a:xfrm>
            <a:off x="3529013" y="822325"/>
            <a:ext cx="2874962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en-US" altLang="zh-CN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CMY</a:t>
            </a:r>
            <a:r>
              <a:rPr lang="zh-CN" altLang="en-US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模型 </a:t>
            </a:r>
            <a:endParaRPr lang="zh-CN" altLang="en-US" sz="3600" b="1">
              <a:solidFill>
                <a:schemeClr val="bg1"/>
              </a:solidFill>
              <a:latin typeface="Times New Roman" panose="02020503050405090304" pitchFamily="2" charset="0"/>
              <a:ea typeface="华文行楷" pitchFamily="2" charset="-122"/>
            </a:endParaRPr>
          </a:p>
        </p:txBody>
      </p:sp>
      <p:pic>
        <p:nvPicPr>
          <p:cNvPr id="27651" name="图片 276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5763" y="1887538"/>
            <a:ext cx="3475037" cy="2690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矩形 27651"/>
          <p:cNvSpPr/>
          <p:nvPr/>
        </p:nvSpPr>
        <p:spPr>
          <a:xfrm>
            <a:off x="2249488" y="5011738"/>
            <a:ext cx="4600575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青（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C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= 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白色光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- 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红色光</a:t>
            </a:r>
            <a:endParaRPr lang="zh-CN" altLang="en-US" sz="2000" b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  <a:cs typeface="Times New Roman" panose="02020503050405090304" pitchFamily="2" charset="0"/>
            </a:endParaRPr>
          </a:p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品红（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M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= 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白色光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- 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绿色光</a:t>
            </a:r>
            <a:endParaRPr lang="zh-CN" altLang="en-US" sz="2000" b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  <a:cs typeface="Times New Roman" panose="02020503050405090304" pitchFamily="2" charset="0"/>
            </a:endParaRPr>
          </a:p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黄（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Y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= 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白色光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cs typeface="Arial" panose="020B0604020202090204" pitchFamily="34" charset="0"/>
              </a:rPr>
              <a:t>- 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蓝色光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标题 28673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6.2.2 CMY</a:t>
            </a:r>
            <a:r>
              <a:rPr lang="zh-CN" altLang="en-US"/>
              <a:t>和</a:t>
            </a:r>
            <a:r>
              <a:rPr lang="en-US" altLang="zh-CN"/>
              <a:t>CMYK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28675" name="文本占位符 28674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800600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/>
              <a:t>CMY</a:t>
            </a:r>
            <a:r>
              <a:rPr lang="zh-CN" altLang="en-US"/>
              <a:t>模型和</a:t>
            </a:r>
            <a:r>
              <a:rPr lang="en-US" altLang="zh-CN"/>
              <a:t>RGB</a:t>
            </a:r>
            <a:r>
              <a:rPr lang="zh-CN" altLang="en-US"/>
              <a:t>模型间的关系：</a:t>
            </a:r>
            <a:endParaRPr lang="zh-CN" altLang="en-US"/>
          </a:p>
          <a:p>
            <a:pPr>
              <a:lnSpc>
                <a:spcPct val="90000"/>
              </a:lnSpc>
            </a:pPr>
            <a:endParaRPr lang="zh-CN" altLang="en-US"/>
          </a:p>
          <a:p>
            <a:pPr>
              <a:lnSpc>
                <a:spcPct val="90000"/>
              </a:lnSpc>
            </a:pPr>
            <a:endParaRPr lang="zh-CN" altLang="en-US"/>
          </a:p>
          <a:p>
            <a:pPr>
              <a:lnSpc>
                <a:spcPct val="90000"/>
              </a:lnSpc>
            </a:pPr>
            <a:endParaRPr lang="zh-CN" altLang="en-US"/>
          </a:p>
          <a:p>
            <a:pPr>
              <a:lnSpc>
                <a:spcPct val="90000"/>
              </a:lnSpc>
            </a:pP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等量的</a:t>
            </a:r>
            <a:r>
              <a:rPr lang="zh-CN" altLang="en-US">
                <a:solidFill>
                  <a:srgbClr val="00FFFF"/>
                </a:solidFill>
              </a:rPr>
              <a:t>青</a:t>
            </a:r>
            <a:r>
              <a:rPr lang="zh-CN" altLang="en-US"/>
              <a:t>色、</a:t>
            </a:r>
            <a:r>
              <a:rPr lang="zh-CN" altLang="en-US">
                <a:solidFill>
                  <a:srgbClr val="FF00FF"/>
                </a:solidFill>
              </a:rPr>
              <a:t>品红</a:t>
            </a:r>
            <a:r>
              <a:rPr lang="zh-CN" altLang="en-US"/>
              <a:t>和</a:t>
            </a:r>
            <a:r>
              <a:rPr lang="zh-CN" altLang="en-US">
                <a:solidFill>
                  <a:srgbClr val="FFFF00"/>
                </a:solidFill>
              </a:rPr>
              <a:t>黄</a:t>
            </a:r>
            <a:r>
              <a:rPr lang="zh-CN" altLang="en-US"/>
              <a:t>色应该产生黑色。但实际产生的黑色不够纯正，另外加上价格因素，引入黑色</a:t>
            </a:r>
            <a:r>
              <a:rPr lang="en-US" altLang="zh-CN"/>
              <a:t>(</a:t>
            </a:r>
            <a:r>
              <a:rPr lang="zh-CN" altLang="en-US"/>
              <a:t>打印的主色</a:t>
            </a:r>
            <a:r>
              <a:rPr lang="en-US" altLang="zh-CN"/>
              <a:t>)</a:t>
            </a:r>
            <a:r>
              <a:rPr lang="zh-CN" altLang="en-US"/>
              <a:t>，构成</a:t>
            </a:r>
            <a:r>
              <a:rPr lang="en-US" altLang="zh-CN"/>
              <a:t>CMYK</a:t>
            </a:r>
            <a:r>
              <a:rPr lang="zh-CN" altLang="en-US"/>
              <a:t>模型。</a:t>
            </a:r>
            <a:endParaRPr lang="zh-CN" altLang="en-US"/>
          </a:p>
        </p:txBody>
      </p:sp>
      <p:graphicFrame>
        <p:nvGraphicFramePr>
          <p:cNvPr id="28676" name="对象 28675"/>
          <p:cNvGraphicFramePr>
            <a:graphicFrameLocks noChangeAspect="1"/>
          </p:cNvGraphicFramePr>
          <p:nvPr/>
        </p:nvGraphicFramePr>
        <p:xfrm>
          <a:off x="2667000" y="2362200"/>
          <a:ext cx="30480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" imgW="1054100" imgH="711200" progId="">
                  <p:embed/>
                </p:oleObj>
              </mc:Choice>
              <mc:Fallback>
                <p:oleObj name="" r:id="rId1" imgW="1054100" imgH="711200" progId="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7000" y="2362200"/>
                        <a:ext cx="3048000" cy="203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矩形 29697"/>
          <p:cNvSpPr/>
          <p:nvPr/>
        </p:nvSpPr>
        <p:spPr>
          <a:xfrm>
            <a:off x="3529013" y="822325"/>
            <a:ext cx="2874962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en-US" altLang="zh-CN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CMY</a:t>
            </a:r>
            <a:r>
              <a:rPr lang="zh-CN" altLang="en-US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模型 </a:t>
            </a:r>
            <a:endParaRPr lang="zh-CN" altLang="en-US" sz="3600" b="1">
              <a:solidFill>
                <a:schemeClr val="bg1"/>
              </a:solidFill>
              <a:latin typeface="Times New Roman" panose="02020503050405090304" pitchFamily="2" charset="0"/>
              <a:ea typeface="华文行楷" pitchFamily="2" charset="-122"/>
            </a:endParaRPr>
          </a:p>
        </p:txBody>
      </p:sp>
      <p:sp>
        <p:nvSpPr>
          <p:cNvPr id="29699" name="矩形 29698"/>
          <p:cNvSpPr/>
          <p:nvPr/>
        </p:nvSpPr>
        <p:spPr>
          <a:xfrm>
            <a:off x="1422400" y="2044700"/>
            <a:ext cx="6878638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lnSpc>
                <a:spcPct val="150000"/>
              </a:lnSpc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印刷时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CMY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模型不可能产生真正的黑色，因此在印刷业中实际上使用的是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CMYK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彩色模型，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K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为第四种颜色，表示黑色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. </a:t>
            </a:r>
            <a:endParaRPr lang="en-US" altLang="zh-CN" sz="2000" b="1"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graphicFrame>
        <p:nvGraphicFramePr>
          <p:cNvPr id="29700" name="对象 29699"/>
          <p:cNvGraphicFramePr>
            <a:graphicFrameLocks noChangeAspect="1"/>
          </p:cNvGraphicFramePr>
          <p:nvPr/>
        </p:nvGraphicFramePr>
        <p:xfrm>
          <a:off x="3505200" y="4038600"/>
          <a:ext cx="2513013" cy="191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1" imgW="1130300" imgH="863600" progId="Equation.3">
                  <p:embed/>
                </p:oleObj>
              </mc:Choice>
              <mc:Fallback>
                <p:oleObj name="" r:id="rId1" imgW="1130300" imgH="8636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05200" y="4038600"/>
                        <a:ext cx="2513013" cy="191928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 cap="flat" cmpd="sng">
                        <a:solidFill>
                          <a:srgbClr val="0099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矩形 29700"/>
          <p:cNvSpPr/>
          <p:nvPr/>
        </p:nvSpPr>
        <p:spPr>
          <a:xfrm>
            <a:off x="2667000" y="3276600"/>
            <a:ext cx="4191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从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CMY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到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CMYK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的转换公式</a:t>
            </a:r>
            <a:endParaRPr lang="zh-CN" altLang="en-US" sz="2400" b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矩形 30721"/>
          <p:cNvSpPr/>
          <p:nvPr/>
        </p:nvSpPr>
        <p:spPr>
          <a:xfrm>
            <a:off x="3529013" y="822325"/>
            <a:ext cx="2874962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en-US" altLang="zh-CN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CMY</a:t>
            </a:r>
            <a:r>
              <a:rPr lang="zh-CN" altLang="en-US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模型 </a:t>
            </a:r>
            <a:endParaRPr lang="zh-CN" altLang="en-US" sz="3600" b="1">
              <a:solidFill>
                <a:schemeClr val="bg1"/>
              </a:solidFill>
              <a:latin typeface="Times New Roman" panose="02020503050405090304" pitchFamily="2" charset="0"/>
              <a:ea typeface="华文行楷" pitchFamily="2" charset="-122"/>
            </a:endParaRPr>
          </a:p>
        </p:txBody>
      </p:sp>
      <p:sp>
        <p:nvSpPr>
          <p:cNvPr id="30723" name="矩形 30722"/>
          <p:cNvSpPr/>
          <p:nvPr/>
        </p:nvSpPr>
        <p:spPr>
          <a:xfrm>
            <a:off x="1379538" y="5064125"/>
            <a:ext cx="6211887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 algn="just" eaLnBrk="0" hangingPunct="0">
              <a:buClrTx/>
            </a:pPr>
            <a:r>
              <a:rPr lang="en-US" altLang="zh-CN" sz="2000" b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 </a:t>
            </a:r>
            <a:r>
              <a:rPr lang="en-US" altLang="zh-CN" sz="2000" b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RGB</a:t>
            </a:r>
            <a:r>
              <a:rPr lang="zh-CN" altLang="en-US" sz="2000" b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空间的彩色图像</a:t>
            </a:r>
            <a:r>
              <a:rPr lang="zh-CN" altLang="en-US" sz="2000" b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      </a:t>
            </a:r>
            <a:r>
              <a:rPr lang="zh-CN" altLang="en-US" sz="2000" b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   </a:t>
            </a:r>
            <a:r>
              <a:rPr lang="zh-CN" altLang="en-US" sz="2000" b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  </a:t>
            </a:r>
            <a:r>
              <a:rPr lang="en-US" altLang="zh-CN" sz="2000" b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CMY</a:t>
            </a:r>
            <a:r>
              <a:rPr lang="zh-CN" altLang="en-US" sz="2000" b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空间的彩色图像</a:t>
            </a:r>
            <a:endParaRPr lang="zh-CN" altLang="en-US" sz="2000" b="1">
              <a:solidFill>
                <a:schemeClr val="bg2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  <a:p>
            <a:pPr indent="266700" algn="just" eaLnBrk="0" hangingPunct="0">
              <a:buClrTx/>
            </a:pPr>
            <a:endParaRPr lang="zh-CN" altLang="en-US" sz="2000" b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  <a:cs typeface="Times New Roman" panose="02020503050405090304" pitchFamily="2" charset="0"/>
            </a:endParaRPr>
          </a:p>
          <a:p>
            <a:pPr indent="266700" algn="ctr" eaLnBrk="0" hangingPunct="0">
              <a:buClrTx/>
            </a:pPr>
            <a:r>
              <a:rPr lang="zh-CN" altLang="en-US" sz="2000" b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图</a:t>
            </a:r>
            <a:r>
              <a:rPr lang="en-US" altLang="zh-CN" sz="2000" b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6.7 RGB</a:t>
            </a:r>
            <a:r>
              <a:rPr lang="zh-CN" altLang="en-US" sz="2000" b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与</a:t>
            </a:r>
            <a:r>
              <a:rPr lang="en-US" altLang="zh-CN" sz="2000" b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CMY</a:t>
            </a:r>
            <a:r>
              <a:rPr lang="zh-CN" altLang="en-US" sz="2000" b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空间的转换</a:t>
            </a:r>
            <a:endParaRPr lang="zh-CN" altLang="en-US" sz="2000" b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graphicFrame>
        <p:nvGraphicFramePr>
          <p:cNvPr id="30724" name="对象 30723"/>
          <p:cNvGraphicFramePr>
            <a:graphicFrameLocks noChangeAspect="1"/>
          </p:cNvGraphicFramePr>
          <p:nvPr/>
        </p:nvGraphicFramePr>
        <p:xfrm>
          <a:off x="2119313" y="2943225"/>
          <a:ext cx="1685925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2419350" imgH="2400300" progId="PBrush">
                  <p:embed/>
                </p:oleObj>
              </mc:Choice>
              <mc:Fallback>
                <p:oleObj name="" r:id="rId1" imgW="2419350" imgH="2400300" progId="PBrush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19313" y="2943225"/>
                        <a:ext cx="1685925" cy="166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对象 30724"/>
          <p:cNvGraphicFramePr>
            <a:graphicFrameLocks noChangeAspect="1"/>
          </p:cNvGraphicFramePr>
          <p:nvPr/>
        </p:nvGraphicFramePr>
        <p:xfrm>
          <a:off x="5297488" y="2973388"/>
          <a:ext cx="1685925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3" imgW="2419350" imgH="2409825" progId="PBrush">
                  <p:embed/>
                </p:oleObj>
              </mc:Choice>
              <mc:Fallback>
                <p:oleObj name="" r:id="rId3" imgW="2419350" imgH="2409825" progId="PBrush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7488" y="2973388"/>
                        <a:ext cx="1685925" cy="166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矩形 30725"/>
          <p:cNvSpPr/>
          <p:nvPr/>
        </p:nvSpPr>
        <p:spPr>
          <a:xfrm>
            <a:off x="3505200" y="6400800"/>
            <a:ext cx="5257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例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6.2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：将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RGB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图像转换到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CMY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空间</a:t>
            </a:r>
            <a:endParaRPr lang="zh-CN" altLang="en-US" sz="2400" b="1" i="1" u="sng">
              <a:solidFill>
                <a:srgbClr val="0000FF"/>
              </a:solidFill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7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31745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6.2.3 HSI</a:t>
            </a:r>
            <a:r>
              <a:rPr lang="zh-CN" altLang="en-US"/>
              <a:t>彩色模型</a:t>
            </a:r>
            <a:endParaRPr lang="zh-CN" altLang="en-US"/>
          </a:p>
        </p:txBody>
      </p:sp>
      <p:sp>
        <p:nvSpPr>
          <p:cNvPr id="31747" name="文本占位符 3174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/>
              <a:t>RGB</a:t>
            </a:r>
            <a:r>
              <a:rPr lang="zh-CN" altLang="en-US"/>
              <a:t>及</a:t>
            </a:r>
            <a:r>
              <a:rPr lang="en-US" altLang="zh-CN"/>
              <a:t>CMY</a:t>
            </a:r>
            <a:r>
              <a:rPr lang="zh-CN" altLang="en-US"/>
              <a:t>适合颜色的生成和显示，但不适合人为指定颜色。</a:t>
            </a:r>
            <a:endParaRPr lang="zh-CN" altLang="en-US"/>
          </a:p>
          <a:p>
            <a:r>
              <a:rPr lang="en-US" altLang="zh-CN"/>
              <a:t>HSI</a:t>
            </a:r>
            <a:r>
              <a:rPr lang="zh-CN" altLang="en-US"/>
              <a:t>模型与人眼对颜色的描述很相似，如淡紫、深红等等。</a:t>
            </a:r>
            <a:endParaRPr lang="zh-CN" altLang="en-US"/>
          </a:p>
          <a:p>
            <a:pPr>
              <a:buNone/>
            </a:pP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</a:rPr>
              <a:t>	</a:t>
            </a:r>
            <a:r>
              <a:rPr lang="en-US" altLang="zh-CN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H</a:t>
            </a: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</a:rPr>
              <a:t>：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</a:rPr>
              <a:t>Hue </a:t>
            </a: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</a:rPr>
              <a:t>色调</a:t>
            </a:r>
            <a:endParaRPr lang="zh-CN" altLang="en-US">
              <a:effectLst>
                <a:outerShdw blurRad="38100" dist="38100" dir="2700000">
                  <a:srgbClr val="C0C0C0"/>
                </a:outerShdw>
              </a:effectLst>
            </a:endParaRPr>
          </a:p>
          <a:p>
            <a:pPr>
              <a:buNone/>
            </a:pP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</a:rPr>
              <a:t>	</a:t>
            </a:r>
            <a:r>
              <a:rPr lang="en-US" altLang="zh-CN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S</a:t>
            </a: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</a:rPr>
              <a:t>：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</a:rPr>
              <a:t>Saturation </a:t>
            </a: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</a:rPr>
              <a:t>饱和度</a:t>
            </a:r>
            <a:endParaRPr lang="zh-CN" altLang="en-US">
              <a:effectLst>
                <a:outerShdw blurRad="38100" dist="38100" dir="2700000">
                  <a:srgbClr val="C0C0C0"/>
                </a:outerShdw>
              </a:effectLst>
            </a:endParaRPr>
          </a:p>
          <a:p>
            <a:pPr>
              <a:buNone/>
            </a:pP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</a:rPr>
              <a:t>	</a:t>
            </a:r>
            <a:r>
              <a:rPr lang="en-US" altLang="zh-CN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I</a:t>
            </a: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</a:rPr>
              <a:t>：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</a:rPr>
              <a:t>Intensity </a:t>
            </a: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</a:rPr>
              <a:t>强度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</a:rPr>
              <a:t>/</a:t>
            </a: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</a:rPr>
              <a:t>亮度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</a:rPr>
              <a:t>/</a:t>
            </a: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</a:rPr>
              <a:t>灰度</a:t>
            </a:r>
            <a:endParaRPr lang="zh-CN" altLang="en-US"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矩形 32769"/>
          <p:cNvSpPr/>
          <p:nvPr/>
        </p:nvSpPr>
        <p:spPr>
          <a:xfrm>
            <a:off x="685800" y="2209800"/>
            <a:ext cx="7200900" cy="1368425"/>
          </a:xfrm>
          <a:prstGeom prst="rect">
            <a:avLst/>
          </a:prstGeom>
          <a:noFill/>
          <a:ln w="9525">
            <a:noFill/>
          </a:ln>
        </p:spPr>
        <p:txBody>
          <a:bodyPr lIns="95165" tIns="46748" rIns="95165" bIns="46748"/>
          <a:lstStyle>
            <a:lvl1pPr marL="469900" lvl="0" indent="-469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Char char="o"/>
              <a:defRPr sz="3200" b="1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1pPr>
            <a:lvl2pPr marL="908050" lvl="1" indent="-436245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28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2pPr>
            <a:lvl3pPr marL="1377950" lvl="2" indent="-467995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o"/>
              <a:defRPr sz="24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3pPr>
            <a:lvl4pPr marL="1827530" lvl="3" indent="-4381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4pPr>
            <a:lvl5pPr marL="2297430" lvl="4" indent="-46863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sz="20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5pPr>
          </a:lstStyle>
          <a:p>
            <a:pPr lvl="0">
              <a:lnSpc>
                <a:spcPct val="90000"/>
              </a:lnSpc>
              <a:buNone/>
            </a:pPr>
            <a:r>
              <a:rPr lang="en-US" altLang="zh-CN" sz="2800"/>
              <a:t>I</a:t>
            </a:r>
            <a:r>
              <a:rPr lang="zh-CN" altLang="en-US" sz="2800"/>
              <a:t>：   表示光照强度或称为</a:t>
            </a:r>
            <a:r>
              <a:rPr lang="zh-CN" altLang="en-US" sz="2800">
                <a:solidFill>
                  <a:srgbClr val="FF0000"/>
                </a:solidFill>
              </a:rPr>
              <a:t>亮度</a:t>
            </a:r>
            <a:r>
              <a:rPr lang="zh-CN" altLang="en-US" sz="2800"/>
              <a:t>，它确定了像素的整体亮度，而不管其颜色是什么。</a:t>
            </a:r>
            <a:r>
              <a:rPr lang="zh-CN" altLang="en-US" b="0"/>
              <a:t>    </a:t>
            </a:r>
            <a:endParaRPr lang="zh-CN" altLang="en-US" b="0"/>
          </a:p>
        </p:txBody>
      </p:sp>
      <p:sp>
        <p:nvSpPr>
          <p:cNvPr id="32771" name="矩形 32770"/>
          <p:cNvSpPr/>
          <p:nvPr/>
        </p:nvSpPr>
        <p:spPr>
          <a:xfrm>
            <a:off x="1143000" y="3505200"/>
            <a:ext cx="4038600" cy="45720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72" name="矩形 32771"/>
          <p:cNvSpPr/>
          <p:nvPr/>
        </p:nvSpPr>
        <p:spPr>
          <a:xfrm>
            <a:off x="304800" y="914400"/>
            <a:ext cx="8153400" cy="762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FF0000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矩形 33793"/>
          <p:cNvSpPr/>
          <p:nvPr/>
        </p:nvSpPr>
        <p:spPr>
          <a:xfrm>
            <a:off x="762000" y="1801813"/>
            <a:ext cx="7920038" cy="2160587"/>
          </a:xfrm>
          <a:prstGeom prst="rect">
            <a:avLst/>
          </a:prstGeom>
          <a:noFill/>
          <a:ln w="9525">
            <a:noFill/>
          </a:ln>
        </p:spPr>
        <p:txBody>
          <a:bodyPr lIns="95165" tIns="46748" rIns="95165" bIns="46748"/>
          <a:lstStyle>
            <a:lvl1pPr marL="469900" lvl="0" indent="-469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Char char="o"/>
              <a:defRPr sz="3200" b="1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1pPr>
            <a:lvl2pPr marL="908050" lvl="1" indent="-436245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28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2pPr>
            <a:lvl3pPr marL="1377950" lvl="2" indent="-467995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o"/>
              <a:defRPr sz="24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3pPr>
            <a:lvl4pPr marL="1827530" lvl="3" indent="-4381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4pPr>
            <a:lvl5pPr marL="2297430" lvl="4" indent="-46863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sz="20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5pPr>
          </a:lstStyle>
          <a:p>
            <a:pPr lvl="0">
              <a:lnSpc>
                <a:spcPct val="90000"/>
              </a:lnSpc>
              <a:buNone/>
            </a:pPr>
            <a:r>
              <a:rPr lang="en-US" altLang="zh-CN"/>
              <a:t>H</a:t>
            </a:r>
            <a:r>
              <a:rPr lang="zh-CN" altLang="en-US"/>
              <a:t>：表示</a:t>
            </a:r>
            <a:r>
              <a:rPr lang="zh-CN" altLang="en-US">
                <a:solidFill>
                  <a:srgbClr val="FF0000"/>
                </a:solidFill>
              </a:rPr>
              <a:t>色度</a:t>
            </a:r>
            <a:r>
              <a:rPr lang="zh-CN" altLang="en-US"/>
              <a:t>，由</a:t>
            </a:r>
            <a:r>
              <a:rPr lang="zh-CN" altLang="en-US">
                <a:solidFill>
                  <a:srgbClr val="0000FF"/>
                </a:solidFill>
              </a:rPr>
              <a:t>角度表示</a:t>
            </a:r>
            <a:r>
              <a:rPr lang="zh-CN" altLang="en-US"/>
              <a:t>。反映了该颜色最接近什么样的光谱波长（既彩虹中的那种颜色）</a:t>
            </a:r>
            <a:r>
              <a:rPr lang="en-US" altLang="zh-CN">
                <a:solidFill>
                  <a:srgbClr val="0000FF"/>
                </a:solidFill>
              </a:rPr>
              <a:t>0</a:t>
            </a:r>
            <a:r>
              <a:rPr lang="en-US" altLang="zh-CN" baseline="30000">
                <a:solidFill>
                  <a:srgbClr val="0000FF"/>
                </a:solidFill>
              </a:rPr>
              <a:t>o</a:t>
            </a:r>
            <a:r>
              <a:rPr lang="zh-CN" altLang="en-US">
                <a:solidFill>
                  <a:srgbClr val="0000FF"/>
                </a:solidFill>
              </a:rPr>
              <a:t>为红色，</a:t>
            </a:r>
            <a:r>
              <a:rPr lang="en-US" altLang="zh-CN">
                <a:solidFill>
                  <a:srgbClr val="0000FF"/>
                </a:solidFill>
              </a:rPr>
              <a:t>120</a:t>
            </a:r>
            <a:r>
              <a:rPr lang="en-US" altLang="zh-CN" baseline="30000">
                <a:solidFill>
                  <a:srgbClr val="0000FF"/>
                </a:solidFill>
              </a:rPr>
              <a:t>o</a:t>
            </a:r>
            <a:r>
              <a:rPr lang="zh-CN" altLang="en-US">
                <a:solidFill>
                  <a:srgbClr val="0000FF"/>
                </a:solidFill>
              </a:rPr>
              <a:t>为绿色，</a:t>
            </a:r>
            <a:r>
              <a:rPr lang="en-US" altLang="zh-CN">
                <a:solidFill>
                  <a:srgbClr val="0000FF"/>
                </a:solidFill>
              </a:rPr>
              <a:t>240</a:t>
            </a:r>
            <a:r>
              <a:rPr lang="en-US" altLang="zh-CN" baseline="30000">
                <a:solidFill>
                  <a:srgbClr val="0000FF"/>
                </a:solidFill>
              </a:rPr>
              <a:t>o</a:t>
            </a:r>
            <a:r>
              <a:rPr lang="zh-CN" altLang="en-US">
                <a:solidFill>
                  <a:srgbClr val="0000FF"/>
                </a:solidFill>
              </a:rPr>
              <a:t>为蓝色。</a:t>
            </a:r>
            <a:r>
              <a:rPr lang="en-US" altLang="zh-CN"/>
              <a:t>0</a:t>
            </a:r>
            <a:r>
              <a:rPr lang="en-US" altLang="zh-CN" baseline="30000"/>
              <a:t> o</a:t>
            </a:r>
            <a:r>
              <a:rPr lang="zh-CN" altLang="en-US"/>
              <a:t>到</a:t>
            </a:r>
            <a:r>
              <a:rPr lang="en-US" altLang="zh-CN"/>
              <a:t>240</a:t>
            </a:r>
            <a:r>
              <a:rPr lang="en-US" altLang="zh-CN" baseline="30000"/>
              <a:t>o</a:t>
            </a:r>
            <a:r>
              <a:rPr lang="zh-CN" altLang="en-US"/>
              <a:t>覆盖了所有可见光谱的颜色，</a:t>
            </a:r>
            <a:r>
              <a:rPr lang="en-US" altLang="zh-CN"/>
              <a:t>240</a:t>
            </a:r>
            <a:r>
              <a:rPr lang="en-US" altLang="zh-CN" baseline="30000"/>
              <a:t>o</a:t>
            </a:r>
            <a:r>
              <a:rPr lang="zh-CN" altLang="en-US"/>
              <a:t>到</a:t>
            </a:r>
            <a:r>
              <a:rPr lang="en-US" altLang="zh-CN"/>
              <a:t>300</a:t>
            </a:r>
            <a:r>
              <a:rPr lang="en-US" altLang="zh-CN" baseline="30000"/>
              <a:t>o</a:t>
            </a:r>
            <a:r>
              <a:rPr lang="zh-CN" altLang="en-US"/>
              <a:t>是人眼可见的非光谱色（紫色）。</a:t>
            </a:r>
            <a:endParaRPr lang="zh-CN" altLang="en-US"/>
          </a:p>
        </p:txBody>
      </p:sp>
      <p:grpSp>
        <p:nvGrpSpPr>
          <p:cNvPr id="33795" name="组合 33794"/>
          <p:cNvGrpSpPr/>
          <p:nvPr/>
        </p:nvGrpSpPr>
        <p:grpSpPr>
          <a:xfrm>
            <a:off x="3657600" y="4343400"/>
            <a:ext cx="1676400" cy="1512888"/>
            <a:chOff x="0" y="0"/>
            <a:chExt cx="1056" cy="864"/>
          </a:xfrm>
        </p:grpSpPr>
        <p:grpSp>
          <p:nvGrpSpPr>
            <p:cNvPr id="33796" name="组合 33795"/>
            <p:cNvGrpSpPr/>
            <p:nvPr/>
          </p:nvGrpSpPr>
          <p:grpSpPr>
            <a:xfrm>
              <a:off x="0" y="0"/>
              <a:ext cx="1056" cy="864"/>
              <a:chOff x="0" y="0"/>
              <a:chExt cx="1056" cy="864"/>
            </a:xfrm>
          </p:grpSpPr>
          <p:sp>
            <p:nvSpPr>
              <p:cNvPr id="33797" name="椭圆 33796"/>
              <p:cNvSpPr/>
              <p:nvPr/>
            </p:nvSpPr>
            <p:spPr>
              <a:xfrm>
                <a:off x="0" y="0"/>
                <a:ext cx="1056" cy="864"/>
              </a:xfrm>
              <a:prstGeom prst="ellipse">
                <a:avLst/>
              </a:prstGeom>
              <a:solidFill>
                <a:schemeClr val="bg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798" name="直接连接符 33797"/>
              <p:cNvSpPr/>
              <p:nvPr/>
            </p:nvSpPr>
            <p:spPr>
              <a:xfrm>
                <a:off x="528" y="432"/>
                <a:ext cx="528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799" name="直接连接符 33798"/>
              <p:cNvSpPr/>
              <p:nvPr/>
            </p:nvSpPr>
            <p:spPr>
              <a:xfrm flipH="1" flipV="1">
                <a:off x="192" y="144"/>
                <a:ext cx="336" cy="288"/>
              </a:xfrm>
              <a:prstGeom prst="line">
                <a:avLst/>
              </a:prstGeom>
              <a:ln w="38100" cap="flat" cmpd="sng">
                <a:solidFill>
                  <a:srgbClr val="00FF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800" name="直接连接符 33799"/>
              <p:cNvSpPr/>
              <p:nvPr/>
            </p:nvSpPr>
            <p:spPr>
              <a:xfrm flipH="1">
                <a:off x="288" y="432"/>
                <a:ext cx="240" cy="384"/>
              </a:xfrm>
              <a:prstGeom prst="line">
                <a:avLst/>
              </a:prstGeom>
              <a:ln w="3810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3801" name="直接连接符 33800"/>
            <p:cNvSpPr/>
            <p:nvPr/>
          </p:nvSpPr>
          <p:spPr>
            <a:xfrm>
              <a:off x="531" y="451"/>
              <a:ext cx="272" cy="363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33802" name="矩形 33801"/>
          <p:cNvSpPr/>
          <p:nvPr/>
        </p:nvSpPr>
        <p:spPr>
          <a:xfrm>
            <a:off x="304800" y="914400"/>
            <a:ext cx="8153400" cy="762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FF0000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矩形 34817"/>
          <p:cNvSpPr/>
          <p:nvPr/>
        </p:nvSpPr>
        <p:spPr>
          <a:xfrm>
            <a:off x="609600" y="1752600"/>
            <a:ext cx="7239000" cy="2003425"/>
          </a:xfrm>
          <a:prstGeom prst="rect">
            <a:avLst/>
          </a:prstGeom>
          <a:noFill/>
          <a:ln w="9525">
            <a:noFill/>
          </a:ln>
        </p:spPr>
        <p:txBody>
          <a:bodyPr lIns="95165" tIns="46748" rIns="95165" bIns="46748"/>
          <a:lstStyle>
            <a:lvl1pPr marL="469900" lvl="0" indent="-469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Char char="o"/>
              <a:defRPr sz="3200" b="1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1pPr>
            <a:lvl2pPr marL="908050" lvl="1" indent="-436245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28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2pPr>
            <a:lvl3pPr marL="1377950" lvl="2" indent="-467995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o"/>
              <a:defRPr sz="24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3pPr>
            <a:lvl4pPr marL="1827530" lvl="3" indent="-4381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4pPr>
            <a:lvl5pPr marL="2297430" lvl="4" indent="-46863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sz="2000" b="1" i="0" u="none" kern="1200" baseline="0">
                <a:solidFill>
                  <a:schemeClr val="tx1"/>
                </a:solidFill>
                <a:latin typeface="Times New Roman" panose="02020503050405090304" pitchFamily="2" charset="0"/>
                <a:ea typeface="楷体_GB2312" pitchFamily="1" charset="-122"/>
              </a:defRPr>
            </a:lvl5pPr>
          </a:lstStyle>
          <a:p>
            <a:pPr lvl="0">
              <a:buNone/>
            </a:pPr>
            <a:r>
              <a:rPr lang="en-US" altLang="zh-CN"/>
              <a:t>   </a:t>
            </a:r>
            <a:r>
              <a:rPr lang="en-US" altLang="zh-CN" sz="2800"/>
              <a:t>S</a:t>
            </a:r>
            <a:r>
              <a:rPr lang="zh-CN" altLang="en-US" sz="2800"/>
              <a:t>：表示</a:t>
            </a:r>
            <a:r>
              <a:rPr lang="zh-CN" altLang="en-US" sz="2800">
                <a:solidFill>
                  <a:srgbClr val="FF0000"/>
                </a:solidFill>
              </a:rPr>
              <a:t>饱和度</a:t>
            </a:r>
            <a:r>
              <a:rPr lang="zh-CN" altLang="en-US" sz="2800"/>
              <a:t>，饱和度参数是色环的原点到彩色点的</a:t>
            </a:r>
            <a:r>
              <a:rPr lang="zh-CN" altLang="en-US" sz="2800">
                <a:solidFill>
                  <a:srgbClr val="0000FF"/>
                </a:solidFill>
              </a:rPr>
              <a:t>半径长度</a:t>
            </a:r>
            <a:r>
              <a:rPr lang="zh-CN" altLang="en-US" sz="2800"/>
              <a:t>。在环的外围圆周是纯的或称饱和的颜色，其饱和度值为</a:t>
            </a:r>
            <a:r>
              <a:rPr lang="en-US" altLang="zh-CN" sz="2800"/>
              <a:t>1</a:t>
            </a:r>
            <a:r>
              <a:rPr lang="zh-CN" altLang="en-US" sz="2800"/>
              <a:t>。在中心是中性（灰）影调，即饱和度为</a:t>
            </a:r>
            <a:r>
              <a:rPr lang="en-US" altLang="zh-CN" sz="2800"/>
              <a:t>0</a:t>
            </a:r>
            <a:r>
              <a:rPr lang="zh-CN" altLang="en-US" sz="2800"/>
              <a:t>。</a:t>
            </a:r>
            <a:endParaRPr lang="zh-CN" altLang="en-US" sz="2800"/>
          </a:p>
          <a:p>
            <a:pPr lvl="0">
              <a:buNone/>
            </a:pPr>
            <a:endParaRPr lang="zh-CN" altLang="en-US" sz="2800"/>
          </a:p>
        </p:txBody>
      </p:sp>
      <p:sp>
        <p:nvSpPr>
          <p:cNvPr id="34819" name="椭圆 34818"/>
          <p:cNvSpPr/>
          <p:nvPr/>
        </p:nvSpPr>
        <p:spPr>
          <a:xfrm>
            <a:off x="3505200" y="4648200"/>
            <a:ext cx="1439863" cy="12954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4820" name="矩形 34819"/>
          <p:cNvSpPr/>
          <p:nvPr/>
        </p:nvSpPr>
        <p:spPr>
          <a:xfrm>
            <a:off x="304800" y="914400"/>
            <a:ext cx="8153400" cy="762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FF0000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21" name="矩形 34820"/>
          <p:cNvSpPr/>
          <p:nvPr/>
        </p:nvSpPr>
        <p:spPr>
          <a:xfrm>
            <a:off x="933450" y="3505200"/>
            <a:ext cx="7250113" cy="946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800" b="1">
                <a:latin typeface="Times New Roman" panose="02020503050405090304" pitchFamily="2" charset="0"/>
              </a:rPr>
              <a:t>表示颜色浓淡的物理量。通常用混入白光量</a:t>
            </a:r>
            <a:endParaRPr lang="zh-CN" altLang="en-US" sz="2800" b="1">
              <a:latin typeface="Times New Roman" panose="02020503050405090304" pitchFamily="2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的比例来度量。</a:t>
            </a:r>
            <a:endParaRPr lang="zh-CN" altLang="en-US" sz="2800" b="1"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5842" name="对象 35841"/>
          <p:cNvGraphicFramePr>
            <a:graphicFrameLocks noChangeAspect="1"/>
          </p:cNvGraphicFramePr>
          <p:nvPr/>
        </p:nvGraphicFramePr>
        <p:xfrm>
          <a:off x="609600" y="1219200"/>
          <a:ext cx="7848600" cy="466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676525" imgH="1590675" progId="PBrush">
                  <p:embed/>
                </p:oleObj>
              </mc:Choice>
              <mc:Fallback>
                <p:oleObj name="" r:id="rId1" imgW="2676525" imgH="1590675" progId="PBrush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1219200"/>
                        <a:ext cx="7848600" cy="4662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3" name="矩形 35842"/>
          <p:cNvSpPr/>
          <p:nvPr/>
        </p:nvSpPr>
        <p:spPr>
          <a:xfrm>
            <a:off x="304800" y="914400"/>
            <a:ext cx="8153400" cy="762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FF0000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文本占位符 36865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亮度变化</a:t>
            </a:r>
            <a:endParaRPr lang="zh-CN" altLang="en-US"/>
          </a:p>
        </p:txBody>
      </p:sp>
      <p:grpSp>
        <p:nvGrpSpPr>
          <p:cNvPr id="36867" name="组合 36866"/>
          <p:cNvGrpSpPr/>
          <p:nvPr/>
        </p:nvGrpSpPr>
        <p:grpSpPr>
          <a:xfrm>
            <a:off x="3048000" y="1828800"/>
            <a:ext cx="5265738" cy="4833938"/>
            <a:chOff x="0" y="0"/>
            <a:chExt cx="3317" cy="3045"/>
          </a:xfrm>
        </p:grpSpPr>
        <p:grpSp>
          <p:nvGrpSpPr>
            <p:cNvPr id="36868" name="组合 36867"/>
            <p:cNvGrpSpPr/>
            <p:nvPr/>
          </p:nvGrpSpPr>
          <p:grpSpPr>
            <a:xfrm>
              <a:off x="8" y="2003"/>
              <a:ext cx="3307" cy="1042"/>
              <a:chOff x="0" y="0"/>
              <a:chExt cx="2722" cy="1361"/>
            </a:xfrm>
          </p:grpSpPr>
          <p:sp>
            <p:nvSpPr>
              <p:cNvPr id="36869" name="矩形 36868"/>
              <p:cNvSpPr/>
              <p:nvPr/>
            </p:nvSpPr>
            <p:spPr>
              <a:xfrm>
                <a:off x="1361" y="0"/>
                <a:ext cx="1361" cy="1360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tint val="0"/>
                      <a:invGamma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6870" name="矩形 36869"/>
              <p:cNvSpPr/>
              <p:nvPr/>
            </p:nvSpPr>
            <p:spPr>
              <a:xfrm>
                <a:off x="0" y="0"/>
                <a:ext cx="1361" cy="1361"/>
              </a:xfrm>
              <a:prstGeom prst="rect">
                <a:avLst/>
              </a:prstGeom>
              <a:gradFill rotWithShape="1">
                <a:gsLst>
                  <a:gs pos="0">
                    <a:srgbClr val="FF3300">
                      <a:gamma/>
                      <a:shade val="0"/>
                      <a:invGamma/>
                    </a:srgbClr>
                  </a:gs>
                  <a:gs pos="100000">
                    <a:srgbClr val="FF3300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6871" name="组合 36870"/>
            <p:cNvGrpSpPr/>
            <p:nvPr/>
          </p:nvGrpSpPr>
          <p:grpSpPr>
            <a:xfrm>
              <a:off x="0" y="988"/>
              <a:ext cx="3315" cy="1015"/>
              <a:chOff x="0" y="0"/>
              <a:chExt cx="2721" cy="1361"/>
            </a:xfrm>
          </p:grpSpPr>
          <p:sp>
            <p:nvSpPr>
              <p:cNvPr id="36872" name="矩形 36871"/>
              <p:cNvSpPr/>
              <p:nvPr/>
            </p:nvSpPr>
            <p:spPr>
              <a:xfrm>
                <a:off x="0" y="0"/>
                <a:ext cx="1360" cy="1361"/>
              </a:xfrm>
              <a:prstGeom prst="rect">
                <a:avLst/>
              </a:prstGeom>
              <a:gradFill rotWithShape="1">
                <a:gsLst>
                  <a:gs pos="0">
                    <a:srgbClr val="FFCCFF">
                      <a:gamma/>
                      <a:shade val="0"/>
                      <a:invGamma/>
                    </a:srgbClr>
                  </a:gs>
                  <a:gs pos="100000">
                    <a:srgbClr val="FFCC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6873" name="矩形 36872"/>
              <p:cNvSpPr/>
              <p:nvPr/>
            </p:nvSpPr>
            <p:spPr>
              <a:xfrm>
                <a:off x="1361" y="0"/>
                <a:ext cx="1360" cy="1361"/>
              </a:xfrm>
              <a:prstGeom prst="rect">
                <a:avLst/>
              </a:prstGeom>
              <a:gradFill rotWithShape="1">
                <a:gsLst>
                  <a:gs pos="0">
                    <a:srgbClr val="FFCCFF"/>
                  </a:gs>
                  <a:gs pos="100000">
                    <a:srgbClr val="FFCCFF">
                      <a:gamma/>
                      <a:tint val="0"/>
                      <a:invGamma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6874" name="矩形 36873"/>
            <p:cNvSpPr/>
            <p:nvPr/>
          </p:nvSpPr>
          <p:spPr>
            <a:xfrm>
              <a:off x="6" y="0"/>
              <a:ext cx="3311" cy="98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0"/>
                    <a:invGamma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6875" name="矩形 36874"/>
          <p:cNvSpPr/>
          <p:nvPr/>
        </p:nvSpPr>
        <p:spPr>
          <a:xfrm>
            <a:off x="304800" y="914400"/>
            <a:ext cx="8153400" cy="762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FF0000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标题 7169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6.0 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7171" name="文本占位符 7170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800600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lang="zh-CN" altLang="en-US"/>
              <a:t>前面章节中所介绍的图像处理方法，某些可</a:t>
            </a:r>
            <a:endParaRPr lang="zh-CN" altLang="en-US"/>
          </a:p>
          <a:p>
            <a:pPr>
              <a:lnSpc>
                <a:spcPct val="90000"/>
              </a:lnSpc>
              <a:buNone/>
            </a:pPr>
            <a:r>
              <a:rPr lang="zh-CN" altLang="en-US"/>
              <a:t>以直接应用于彩色图像处理，而其他的需要</a:t>
            </a:r>
            <a:endParaRPr lang="zh-CN" altLang="en-US"/>
          </a:p>
          <a:p>
            <a:pPr>
              <a:lnSpc>
                <a:spcPct val="90000"/>
              </a:lnSpc>
              <a:buNone/>
            </a:pPr>
            <a:r>
              <a:rPr lang="zh-CN" altLang="en-US"/>
              <a:t>做适当修改后才可应用于处理彩色图像。</a:t>
            </a:r>
            <a:endParaRPr lang="zh-CN" altLang="en-US"/>
          </a:p>
          <a:p>
            <a:pPr>
              <a:lnSpc>
                <a:spcPct val="90000"/>
              </a:lnSpc>
              <a:buNone/>
            </a:pPr>
            <a:endParaRPr lang="zh-CN" altLang="en-US" sz="1000"/>
          </a:p>
          <a:p>
            <a:pPr>
              <a:lnSpc>
                <a:spcPct val="90000"/>
              </a:lnSpc>
              <a:buNone/>
            </a:pPr>
            <a:r>
              <a:rPr lang="zh-CN" altLang="en-US"/>
              <a:t>本章内容可分为四大块：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>
                <a:solidFill>
                  <a:srgbClr val="009900"/>
                </a:solidFill>
              </a:rPr>
              <a:t>颜色基础知识和颜色模型</a:t>
            </a:r>
            <a:endParaRPr lang="zh-CN" altLang="en-US">
              <a:solidFill>
                <a:srgbClr val="0099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>
                <a:solidFill>
                  <a:srgbClr val="009900"/>
                </a:solidFill>
              </a:rPr>
              <a:t>全彩色处理</a:t>
            </a:r>
            <a:endParaRPr lang="zh-CN" altLang="en-US">
              <a:solidFill>
                <a:srgbClr val="0099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>
                <a:solidFill>
                  <a:srgbClr val="009900"/>
                </a:solidFill>
              </a:rPr>
              <a:t>伪彩色处理</a:t>
            </a:r>
            <a:endParaRPr lang="zh-CN" altLang="en-US">
              <a:solidFill>
                <a:srgbClr val="0099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>
                <a:solidFill>
                  <a:srgbClr val="009900"/>
                </a:solidFill>
              </a:rPr>
              <a:t>彩色变换</a:t>
            </a:r>
            <a:endParaRPr lang="zh-CN" altLang="en-US">
              <a:solidFill>
                <a:srgbClr val="009900"/>
              </a:solidFill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文本占位符 37889"/>
          <p:cNvSpPr>
            <a:spLocks noGrp="1"/>
          </p:cNvSpPr>
          <p:nvPr>
            <p:ph type="body"/>
          </p:nvPr>
        </p:nvSpPr>
        <p:spPr>
          <a:xfrm>
            <a:off x="0" y="1600200"/>
            <a:ext cx="8229600" cy="4525963"/>
          </a:xfrm>
        </p:spPr>
        <p:txBody>
          <a:bodyPr/>
          <a:p>
            <a:r>
              <a:rPr lang="zh-CN" altLang="en-US"/>
              <a:t>色度变化</a:t>
            </a:r>
            <a:endParaRPr lang="zh-CN" altLang="en-US"/>
          </a:p>
        </p:txBody>
      </p:sp>
      <p:pic>
        <p:nvPicPr>
          <p:cNvPr id="37891" name="图片 37890" descr="未命名"/>
          <p:cNvPicPr/>
          <p:nvPr/>
        </p:nvPicPr>
        <p:blipFill>
          <a:blip r:embed="rId1"/>
          <a:stretch>
            <a:fillRect/>
          </a:stretch>
        </p:blipFill>
        <p:spPr>
          <a:xfrm>
            <a:off x="6985000" y="1252538"/>
            <a:ext cx="2159000" cy="2159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7892" name="组合 37891"/>
          <p:cNvGrpSpPr/>
          <p:nvPr/>
        </p:nvGrpSpPr>
        <p:grpSpPr>
          <a:xfrm>
            <a:off x="0" y="2819400"/>
            <a:ext cx="1439863" cy="1806575"/>
            <a:chOff x="0" y="0"/>
            <a:chExt cx="907" cy="1138"/>
          </a:xfrm>
        </p:grpSpPr>
        <p:sp>
          <p:nvSpPr>
            <p:cNvPr id="37893" name="矩形 37892"/>
            <p:cNvSpPr>
              <a:spLocks noChangeAspect="1"/>
            </p:cNvSpPr>
            <p:nvPr/>
          </p:nvSpPr>
          <p:spPr>
            <a:xfrm>
              <a:off x="0" y="0"/>
              <a:ext cx="907" cy="907"/>
            </a:xfrm>
            <a:prstGeom prst="rect">
              <a:avLst/>
            </a:prstGeom>
            <a:solidFill>
              <a:srgbClr val="F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894" name="文本框 37893"/>
            <p:cNvSpPr txBox="1"/>
            <p:nvPr/>
          </p:nvSpPr>
          <p:spPr>
            <a:xfrm>
              <a:off x="182" y="907"/>
              <a:ext cx="54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Arial" panose="020B0604020202090204" pitchFamily="34" charset="0"/>
                </a:rPr>
                <a:t>H=0</a:t>
              </a:r>
              <a:r>
                <a:rPr lang="en-US" altLang="zh-CN" b="1">
                  <a:latin typeface="Arial" panose="020B0604020202090204" pitchFamily="34" charset="0"/>
                  <a:cs typeface="Arial" panose="020B0604020202090204" pitchFamily="34" charset="0"/>
                </a:rPr>
                <a:t>º</a:t>
              </a:r>
              <a:endParaRPr lang="en-US" altLang="zh-CN" b="1"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grpSp>
        <p:nvGrpSpPr>
          <p:cNvPr id="37895" name="组合 37894"/>
          <p:cNvGrpSpPr/>
          <p:nvPr/>
        </p:nvGrpSpPr>
        <p:grpSpPr>
          <a:xfrm>
            <a:off x="2376488" y="2803525"/>
            <a:ext cx="1439862" cy="1835150"/>
            <a:chOff x="0" y="0"/>
            <a:chExt cx="907" cy="1156"/>
          </a:xfrm>
        </p:grpSpPr>
        <p:sp>
          <p:nvSpPr>
            <p:cNvPr id="37896" name="矩形 37895"/>
            <p:cNvSpPr>
              <a:spLocks noChangeAspect="1"/>
            </p:cNvSpPr>
            <p:nvPr/>
          </p:nvSpPr>
          <p:spPr>
            <a:xfrm>
              <a:off x="0" y="0"/>
              <a:ext cx="907" cy="907"/>
            </a:xfrm>
            <a:prstGeom prst="rect">
              <a:avLst/>
            </a:prstGeom>
            <a:solidFill>
              <a:srgbClr val="F0F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897" name="文本框 37896"/>
            <p:cNvSpPr txBox="1"/>
            <p:nvPr/>
          </p:nvSpPr>
          <p:spPr>
            <a:xfrm>
              <a:off x="181" y="925"/>
              <a:ext cx="54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Arial" panose="020B0604020202090204" pitchFamily="34" charset="0"/>
                </a:rPr>
                <a:t>H=60</a:t>
              </a:r>
              <a:r>
                <a:rPr lang="en-US" altLang="zh-CN" b="1">
                  <a:latin typeface="Arial" panose="020B0604020202090204" pitchFamily="34" charset="0"/>
                  <a:cs typeface="Arial" panose="020B0604020202090204" pitchFamily="34" charset="0"/>
                </a:rPr>
                <a:t>º</a:t>
              </a:r>
              <a:endParaRPr lang="en-US" altLang="zh-CN" b="1"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grpSp>
        <p:nvGrpSpPr>
          <p:cNvPr id="37898" name="组合 37897"/>
          <p:cNvGrpSpPr/>
          <p:nvPr/>
        </p:nvGrpSpPr>
        <p:grpSpPr>
          <a:xfrm>
            <a:off x="4679950" y="2817813"/>
            <a:ext cx="1439863" cy="1806575"/>
            <a:chOff x="0" y="0"/>
            <a:chExt cx="907" cy="1138"/>
          </a:xfrm>
        </p:grpSpPr>
        <p:sp>
          <p:nvSpPr>
            <p:cNvPr id="37899" name="矩形 37898"/>
            <p:cNvSpPr>
              <a:spLocks noChangeAspect="1"/>
            </p:cNvSpPr>
            <p:nvPr/>
          </p:nvSpPr>
          <p:spPr>
            <a:xfrm>
              <a:off x="0" y="0"/>
              <a:ext cx="907" cy="907"/>
            </a:xfrm>
            <a:prstGeom prst="rect">
              <a:avLst/>
            </a:prstGeom>
            <a:solidFill>
              <a:srgbClr val="00F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900" name="文本框 37899"/>
            <p:cNvSpPr txBox="1"/>
            <p:nvPr/>
          </p:nvSpPr>
          <p:spPr>
            <a:xfrm>
              <a:off x="137" y="907"/>
              <a:ext cx="681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Arial" panose="020B0604020202090204" pitchFamily="34" charset="0"/>
                </a:rPr>
                <a:t>H=120</a:t>
              </a:r>
              <a:r>
                <a:rPr lang="en-US" altLang="zh-CN" b="1">
                  <a:latin typeface="Arial" panose="020B0604020202090204" pitchFamily="34" charset="0"/>
                  <a:cs typeface="Arial" panose="020B0604020202090204" pitchFamily="34" charset="0"/>
                </a:rPr>
                <a:t>º</a:t>
              </a:r>
              <a:endParaRPr lang="en-US" altLang="zh-CN" b="1"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grpSp>
        <p:nvGrpSpPr>
          <p:cNvPr id="37901" name="组合 37900"/>
          <p:cNvGrpSpPr/>
          <p:nvPr/>
        </p:nvGrpSpPr>
        <p:grpSpPr>
          <a:xfrm>
            <a:off x="0" y="5051425"/>
            <a:ext cx="1439863" cy="1806575"/>
            <a:chOff x="0" y="0"/>
            <a:chExt cx="907" cy="1138"/>
          </a:xfrm>
        </p:grpSpPr>
        <p:sp>
          <p:nvSpPr>
            <p:cNvPr id="37902" name="矩形 37901"/>
            <p:cNvSpPr/>
            <p:nvPr/>
          </p:nvSpPr>
          <p:spPr>
            <a:xfrm>
              <a:off x="0" y="0"/>
              <a:ext cx="907" cy="907"/>
            </a:xfrm>
            <a:prstGeom prst="rect">
              <a:avLst/>
            </a:prstGeom>
            <a:solidFill>
              <a:srgbClr val="00F6F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903" name="文本框 37902"/>
            <p:cNvSpPr txBox="1"/>
            <p:nvPr/>
          </p:nvSpPr>
          <p:spPr>
            <a:xfrm>
              <a:off x="91" y="907"/>
              <a:ext cx="68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Arial" panose="020B0604020202090204" pitchFamily="34" charset="0"/>
                </a:rPr>
                <a:t>H=180</a:t>
              </a:r>
              <a:r>
                <a:rPr lang="en-US" altLang="zh-CN" b="1">
                  <a:latin typeface="Arial" panose="020B0604020202090204" pitchFamily="34" charset="0"/>
                  <a:cs typeface="Arial" panose="020B0604020202090204" pitchFamily="34" charset="0"/>
                </a:rPr>
                <a:t>º</a:t>
              </a:r>
              <a:endParaRPr lang="en-US" altLang="zh-CN" b="1"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grpSp>
        <p:nvGrpSpPr>
          <p:cNvPr id="37904" name="组合 37903"/>
          <p:cNvGrpSpPr/>
          <p:nvPr/>
        </p:nvGrpSpPr>
        <p:grpSpPr>
          <a:xfrm>
            <a:off x="2376488" y="5051425"/>
            <a:ext cx="1439862" cy="1806575"/>
            <a:chOff x="0" y="0"/>
            <a:chExt cx="907" cy="1138"/>
          </a:xfrm>
        </p:grpSpPr>
        <p:sp>
          <p:nvSpPr>
            <p:cNvPr id="37905" name="矩形 37904"/>
            <p:cNvSpPr/>
            <p:nvPr/>
          </p:nvSpPr>
          <p:spPr>
            <a:xfrm>
              <a:off x="0" y="0"/>
              <a:ext cx="907" cy="907"/>
            </a:xfrm>
            <a:prstGeom prst="rect">
              <a:avLst/>
            </a:prstGeom>
            <a:solidFill>
              <a:srgbClr val="0000F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906" name="文本框 37905"/>
            <p:cNvSpPr txBox="1"/>
            <p:nvPr/>
          </p:nvSpPr>
          <p:spPr>
            <a:xfrm>
              <a:off x="127" y="907"/>
              <a:ext cx="681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Arial" panose="020B0604020202090204" pitchFamily="34" charset="0"/>
                </a:rPr>
                <a:t>H=240</a:t>
              </a:r>
              <a:r>
                <a:rPr lang="en-US" altLang="zh-CN" b="1">
                  <a:latin typeface="Arial" panose="020B0604020202090204" pitchFamily="34" charset="0"/>
                  <a:cs typeface="Arial" panose="020B0604020202090204" pitchFamily="34" charset="0"/>
                </a:rPr>
                <a:t>º</a:t>
              </a:r>
              <a:endParaRPr lang="en-US" altLang="zh-CN" b="1"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grpSp>
        <p:nvGrpSpPr>
          <p:cNvPr id="37907" name="组合 37906"/>
          <p:cNvGrpSpPr/>
          <p:nvPr/>
        </p:nvGrpSpPr>
        <p:grpSpPr>
          <a:xfrm>
            <a:off x="4752975" y="5051425"/>
            <a:ext cx="1439863" cy="1806575"/>
            <a:chOff x="0" y="0"/>
            <a:chExt cx="907" cy="1138"/>
          </a:xfrm>
        </p:grpSpPr>
        <p:sp>
          <p:nvSpPr>
            <p:cNvPr id="37908" name="矩形 37907"/>
            <p:cNvSpPr/>
            <p:nvPr/>
          </p:nvSpPr>
          <p:spPr>
            <a:xfrm>
              <a:off x="0" y="0"/>
              <a:ext cx="907" cy="907"/>
            </a:xfrm>
            <a:prstGeom prst="rect">
              <a:avLst/>
            </a:prstGeom>
            <a:solidFill>
              <a:srgbClr val="F600F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909" name="文本框 37908"/>
            <p:cNvSpPr txBox="1"/>
            <p:nvPr/>
          </p:nvSpPr>
          <p:spPr>
            <a:xfrm>
              <a:off x="82" y="907"/>
              <a:ext cx="68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Arial" panose="020B0604020202090204" pitchFamily="34" charset="0"/>
                </a:rPr>
                <a:t>H=300</a:t>
              </a:r>
              <a:r>
                <a:rPr lang="en-US" altLang="zh-CN" b="1">
                  <a:latin typeface="Arial" panose="020B0604020202090204" pitchFamily="34" charset="0"/>
                  <a:cs typeface="Arial" panose="020B0604020202090204" pitchFamily="34" charset="0"/>
                </a:rPr>
                <a:t>º</a:t>
              </a:r>
              <a:endParaRPr lang="en-US" altLang="zh-CN" b="1"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sp>
        <p:nvSpPr>
          <p:cNvPr id="37910" name="矩形 37909"/>
          <p:cNvSpPr/>
          <p:nvPr/>
        </p:nvSpPr>
        <p:spPr>
          <a:xfrm>
            <a:off x="304800" y="914400"/>
            <a:ext cx="8153400" cy="762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FF0000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文本占位符 38913"/>
          <p:cNvSpPr>
            <a:spLocks noGrp="1"/>
          </p:cNvSpPr>
          <p:nvPr>
            <p:ph type="body"/>
          </p:nvPr>
        </p:nvSpPr>
        <p:spPr>
          <a:xfrm>
            <a:off x="0" y="1600200"/>
            <a:ext cx="8229600" cy="4525963"/>
          </a:xfrm>
        </p:spPr>
        <p:txBody>
          <a:bodyPr/>
          <a:p>
            <a:r>
              <a:rPr lang="zh-CN" altLang="en-US"/>
              <a:t>饱和度变化</a:t>
            </a:r>
            <a:endParaRPr lang="zh-CN" altLang="en-US"/>
          </a:p>
        </p:txBody>
      </p:sp>
      <p:grpSp>
        <p:nvGrpSpPr>
          <p:cNvPr id="38915" name="组合 38914"/>
          <p:cNvGrpSpPr/>
          <p:nvPr/>
        </p:nvGrpSpPr>
        <p:grpSpPr>
          <a:xfrm>
            <a:off x="0" y="3521075"/>
            <a:ext cx="9144000" cy="2570163"/>
            <a:chOff x="0" y="0"/>
            <a:chExt cx="5262" cy="1435"/>
          </a:xfrm>
        </p:grpSpPr>
        <p:grpSp>
          <p:nvGrpSpPr>
            <p:cNvPr id="38916" name="组合 38915"/>
            <p:cNvGrpSpPr/>
            <p:nvPr/>
          </p:nvGrpSpPr>
          <p:grpSpPr>
            <a:xfrm>
              <a:off x="0" y="0"/>
              <a:ext cx="1134" cy="1435"/>
              <a:chOff x="0" y="0"/>
              <a:chExt cx="1134" cy="1435"/>
            </a:xfrm>
          </p:grpSpPr>
          <p:sp>
            <p:nvSpPr>
              <p:cNvPr id="38917" name="矩形 38916"/>
              <p:cNvSpPr>
                <a:spLocks noChangeAspect="1"/>
              </p:cNvSpPr>
              <p:nvPr/>
            </p:nvSpPr>
            <p:spPr>
              <a:xfrm>
                <a:off x="0" y="0"/>
                <a:ext cx="1134" cy="1134"/>
              </a:xfrm>
              <a:prstGeom prst="rect">
                <a:avLst/>
              </a:prstGeom>
              <a:solidFill>
                <a:srgbClr val="78787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8" name="文本框 38917"/>
              <p:cNvSpPr txBox="1"/>
              <p:nvPr/>
            </p:nvSpPr>
            <p:spPr>
              <a:xfrm>
                <a:off x="318" y="1179"/>
                <a:ext cx="543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Arial" panose="020B0604020202090204" pitchFamily="34" charset="0"/>
                  </a:rPr>
                  <a:t>S=0</a:t>
                </a:r>
                <a:endParaRPr lang="en-US" altLang="zh-CN" sz="2400" b="1"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grpSp>
          <p:nvGrpSpPr>
            <p:cNvPr id="38919" name="组合 38918"/>
            <p:cNvGrpSpPr/>
            <p:nvPr/>
          </p:nvGrpSpPr>
          <p:grpSpPr>
            <a:xfrm>
              <a:off x="4128" y="0"/>
              <a:ext cx="1134" cy="1434"/>
              <a:chOff x="0" y="0"/>
              <a:chExt cx="1134" cy="1434"/>
            </a:xfrm>
          </p:grpSpPr>
          <p:sp>
            <p:nvSpPr>
              <p:cNvPr id="38920" name="矩形 38919"/>
              <p:cNvSpPr>
                <a:spLocks noChangeAspect="1"/>
              </p:cNvSpPr>
              <p:nvPr/>
            </p:nvSpPr>
            <p:spPr>
              <a:xfrm>
                <a:off x="0" y="0"/>
                <a:ext cx="1134" cy="1134"/>
              </a:xfrm>
              <a:prstGeom prst="rect">
                <a:avLst/>
              </a:prstGeom>
              <a:solidFill>
                <a:srgbClr val="F600F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21" name="文本框 38920"/>
              <p:cNvSpPr txBox="1"/>
              <p:nvPr/>
            </p:nvSpPr>
            <p:spPr>
              <a:xfrm>
                <a:off x="273" y="1179"/>
                <a:ext cx="679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Arial" panose="020B0604020202090204" pitchFamily="34" charset="0"/>
                  </a:rPr>
                  <a:t>S=1</a:t>
                </a:r>
                <a:endParaRPr lang="en-US" altLang="zh-CN" sz="2400" b="1"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grpSp>
          <p:nvGrpSpPr>
            <p:cNvPr id="38922" name="组合 38921"/>
            <p:cNvGrpSpPr/>
            <p:nvPr/>
          </p:nvGrpSpPr>
          <p:grpSpPr>
            <a:xfrm>
              <a:off x="1316" y="0"/>
              <a:ext cx="1134" cy="1434"/>
              <a:chOff x="0" y="0"/>
              <a:chExt cx="1134" cy="1434"/>
            </a:xfrm>
          </p:grpSpPr>
          <p:sp>
            <p:nvSpPr>
              <p:cNvPr id="38923" name="矩形 38922"/>
              <p:cNvSpPr>
                <a:spLocks noChangeAspect="1"/>
              </p:cNvSpPr>
              <p:nvPr/>
            </p:nvSpPr>
            <p:spPr>
              <a:xfrm>
                <a:off x="0" y="0"/>
                <a:ext cx="1134" cy="1134"/>
              </a:xfrm>
              <a:prstGeom prst="rect">
                <a:avLst/>
              </a:prstGeom>
              <a:solidFill>
                <a:srgbClr val="9C5F9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24" name="文本框 38923"/>
              <p:cNvSpPr txBox="1"/>
              <p:nvPr/>
            </p:nvSpPr>
            <p:spPr>
              <a:xfrm>
                <a:off x="274" y="1179"/>
                <a:ext cx="678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Arial" panose="020B0604020202090204" pitchFamily="34" charset="0"/>
                  </a:rPr>
                  <a:t>S=1/4</a:t>
                </a:r>
                <a:endParaRPr lang="en-US" altLang="zh-CN" sz="2400" b="1"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  <p:grpSp>
          <p:nvGrpSpPr>
            <p:cNvPr id="38925" name="组合 38924"/>
            <p:cNvGrpSpPr/>
            <p:nvPr/>
          </p:nvGrpSpPr>
          <p:grpSpPr>
            <a:xfrm>
              <a:off x="2722" y="0"/>
              <a:ext cx="1134" cy="1434"/>
              <a:chOff x="0" y="0"/>
              <a:chExt cx="1134" cy="1434"/>
            </a:xfrm>
          </p:grpSpPr>
          <p:sp>
            <p:nvSpPr>
              <p:cNvPr id="38926" name="矩形 38925"/>
              <p:cNvSpPr>
                <a:spLocks noChangeAspect="1"/>
              </p:cNvSpPr>
              <p:nvPr/>
            </p:nvSpPr>
            <p:spPr>
              <a:xfrm>
                <a:off x="0" y="0"/>
                <a:ext cx="1134" cy="1134"/>
              </a:xfrm>
              <a:prstGeom prst="rect">
                <a:avLst/>
              </a:prstGeom>
              <a:solidFill>
                <a:srgbClr val="BA3FB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27" name="文本框 38926"/>
              <p:cNvSpPr txBox="1"/>
              <p:nvPr/>
            </p:nvSpPr>
            <p:spPr>
              <a:xfrm>
                <a:off x="226" y="1179"/>
                <a:ext cx="682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Arial" panose="020B0604020202090204" pitchFamily="34" charset="0"/>
                  </a:rPr>
                  <a:t>S=1/2</a:t>
                </a:r>
                <a:endParaRPr lang="en-US" altLang="zh-CN" sz="2400" b="1">
                  <a:latin typeface="Arial" panose="020B0604020202090204" pitchFamily="34" charset="0"/>
                  <a:ea typeface="Arial" panose="020B0604020202090204" pitchFamily="34" charset="0"/>
                </a:endParaRPr>
              </a:p>
            </p:txBody>
          </p:sp>
        </p:grpSp>
      </p:grpSp>
      <p:sp>
        <p:nvSpPr>
          <p:cNvPr id="38928" name="矩形 38927"/>
          <p:cNvSpPr/>
          <p:nvPr/>
        </p:nvSpPr>
        <p:spPr>
          <a:xfrm>
            <a:off x="304800" y="914400"/>
            <a:ext cx="8153400" cy="762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FF0000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39937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 anchor="b"/>
          <a:p>
            <a:r>
              <a:rPr lang="en-US" altLang="zh-CN"/>
              <a:t>HSI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39939" name="文本占位符 39938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p>
            <a:r>
              <a:rPr lang="zh-CN" altLang="en-US"/>
              <a:t>思考问题：在这个圆柱体上，红色的点顺（逆）时针旋转会变成什么样？上下移动呢？向圆心方向移动呢？</a:t>
            </a:r>
            <a:endParaRPr lang="zh-CN" altLang="en-US"/>
          </a:p>
        </p:txBody>
      </p:sp>
      <p:grpSp>
        <p:nvGrpSpPr>
          <p:cNvPr id="39940" name="组合 39939"/>
          <p:cNvGrpSpPr/>
          <p:nvPr/>
        </p:nvGrpSpPr>
        <p:grpSpPr>
          <a:xfrm>
            <a:off x="5394325" y="2909888"/>
            <a:ext cx="3440113" cy="3948112"/>
            <a:chOff x="0" y="0"/>
            <a:chExt cx="2167" cy="2487"/>
          </a:xfrm>
        </p:grpSpPr>
        <p:sp>
          <p:nvSpPr>
            <p:cNvPr id="39941" name="椭圆 39940"/>
            <p:cNvSpPr/>
            <p:nvPr/>
          </p:nvSpPr>
          <p:spPr>
            <a:xfrm>
              <a:off x="0" y="0"/>
              <a:ext cx="1486" cy="806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42" name="椭圆 39941"/>
            <p:cNvSpPr/>
            <p:nvPr/>
          </p:nvSpPr>
          <p:spPr>
            <a:xfrm>
              <a:off x="0" y="1612"/>
              <a:ext cx="1486" cy="806"/>
            </a:xfrm>
            <a:prstGeom prst="ellipse">
              <a:avLst/>
            </a:prstGeom>
            <a:solidFill>
              <a:schemeClr val="bg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43" name="直接连接符 39942"/>
            <p:cNvSpPr/>
            <p:nvPr/>
          </p:nvSpPr>
          <p:spPr>
            <a:xfrm>
              <a:off x="0" y="366"/>
              <a:ext cx="0" cy="168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4" name="直接连接符 39943"/>
            <p:cNvSpPr/>
            <p:nvPr/>
          </p:nvSpPr>
          <p:spPr>
            <a:xfrm>
              <a:off x="1486" y="366"/>
              <a:ext cx="0" cy="168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5" name="直接连接符 39944"/>
            <p:cNvSpPr/>
            <p:nvPr/>
          </p:nvSpPr>
          <p:spPr>
            <a:xfrm>
              <a:off x="743" y="366"/>
              <a:ext cx="0" cy="168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6" name="直接连接符 39945"/>
            <p:cNvSpPr/>
            <p:nvPr/>
          </p:nvSpPr>
          <p:spPr>
            <a:xfrm>
              <a:off x="743" y="2052"/>
              <a:ext cx="743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7" name="直接连接符 39946"/>
            <p:cNvSpPr/>
            <p:nvPr/>
          </p:nvSpPr>
          <p:spPr>
            <a:xfrm>
              <a:off x="743" y="366"/>
              <a:ext cx="743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8" name="直接连接符 39947"/>
            <p:cNvSpPr/>
            <p:nvPr/>
          </p:nvSpPr>
          <p:spPr>
            <a:xfrm flipH="1" flipV="1">
              <a:off x="495" y="0"/>
              <a:ext cx="248" cy="366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9" name="直接连接符 39948"/>
            <p:cNvSpPr/>
            <p:nvPr/>
          </p:nvSpPr>
          <p:spPr>
            <a:xfrm flipH="1" flipV="1">
              <a:off x="495" y="1685"/>
              <a:ext cx="248" cy="367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50" name="直接连接符 39949"/>
            <p:cNvSpPr/>
            <p:nvPr/>
          </p:nvSpPr>
          <p:spPr>
            <a:xfrm flipH="1">
              <a:off x="248" y="366"/>
              <a:ext cx="495" cy="294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51" name="直接连接符 39950"/>
            <p:cNvSpPr/>
            <p:nvPr/>
          </p:nvSpPr>
          <p:spPr>
            <a:xfrm flipH="1">
              <a:off x="248" y="2052"/>
              <a:ext cx="495" cy="293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52" name="直接连接符 39951"/>
            <p:cNvSpPr/>
            <p:nvPr/>
          </p:nvSpPr>
          <p:spPr>
            <a:xfrm flipV="1">
              <a:off x="1796" y="733"/>
              <a:ext cx="0" cy="1099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9953" name="直接连接符 39952"/>
            <p:cNvSpPr/>
            <p:nvPr/>
          </p:nvSpPr>
          <p:spPr>
            <a:xfrm flipV="1">
              <a:off x="743" y="1319"/>
              <a:ext cx="6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9954" name="文本框 39953"/>
            <p:cNvSpPr txBox="1"/>
            <p:nvPr/>
          </p:nvSpPr>
          <p:spPr>
            <a:xfrm>
              <a:off x="1610" y="2198"/>
              <a:ext cx="309" cy="28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zh-CN" altLang="en-US" sz="2400">
                  <a:latin typeface="Times New Roman" panose="02020503050405090304" pitchFamily="2" charset="0"/>
                </a:rPr>
                <a:t>黑</a:t>
              </a:r>
              <a:endParaRPr lang="zh-CN" altLang="en-US" sz="2400">
                <a:latin typeface="Times New Roman" panose="02020503050405090304" pitchFamily="2" charset="0"/>
              </a:endParaRPr>
            </a:p>
          </p:txBody>
        </p:sp>
        <p:sp>
          <p:nvSpPr>
            <p:cNvPr id="39955" name="文本框 39954"/>
            <p:cNvSpPr txBox="1"/>
            <p:nvPr/>
          </p:nvSpPr>
          <p:spPr>
            <a:xfrm>
              <a:off x="1610" y="73"/>
              <a:ext cx="309" cy="28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zh-CN" altLang="en-US" sz="2400">
                  <a:latin typeface="Times New Roman" panose="02020503050405090304" pitchFamily="2" charset="0"/>
                </a:rPr>
                <a:t>白</a:t>
              </a:r>
              <a:endParaRPr lang="zh-CN" altLang="en-US" sz="2400">
                <a:latin typeface="Times New Roman" panose="02020503050405090304" pitchFamily="2" charset="0"/>
              </a:endParaRPr>
            </a:p>
          </p:txBody>
        </p:sp>
        <p:sp>
          <p:nvSpPr>
            <p:cNvPr id="39956" name="文本框 39955"/>
            <p:cNvSpPr txBox="1"/>
            <p:nvPr/>
          </p:nvSpPr>
          <p:spPr>
            <a:xfrm>
              <a:off x="1919" y="1099"/>
              <a:ext cx="248" cy="28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en-US" altLang="zh-CN" sz="2400">
                  <a:latin typeface="Tahoma" panose="020B0604030504040204" pitchFamily="2" charset="0"/>
                </a:rPr>
                <a:t>I</a:t>
              </a:r>
              <a:endParaRPr lang="en-US" altLang="zh-CN" sz="2400">
                <a:latin typeface="Tahoma" panose="020B0604030504040204" pitchFamily="2" charset="0"/>
              </a:endParaRPr>
            </a:p>
          </p:txBody>
        </p:sp>
        <p:sp>
          <p:nvSpPr>
            <p:cNvPr id="39957" name="文本框 39956"/>
            <p:cNvSpPr txBox="1"/>
            <p:nvPr/>
          </p:nvSpPr>
          <p:spPr>
            <a:xfrm>
              <a:off x="991" y="1246"/>
              <a:ext cx="3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en-US" altLang="zh-CN" sz="2400">
                  <a:latin typeface="Tahoma" panose="020B0604030504040204" pitchFamily="2" charset="0"/>
                </a:rPr>
                <a:t>S</a:t>
              </a:r>
              <a:endParaRPr lang="en-US" altLang="zh-CN" sz="2400">
                <a:latin typeface="Tahoma" panose="020B0604030504040204" pitchFamily="2" charset="0"/>
              </a:endParaRPr>
            </a:p>
          </p:txBody>
        </p:sp>
        <p:sp>
          <p:nvSpPr>
            <p:cNvPr id="39958" name="椭圆 39957"/>
            <p:cNvSpPr/>
            <p:nvPr/>
          </p:nvSpPr>
          <p:spPr>
            <a:xfrm>
              <a:off x="1403" y="1247"/>
              <a:ext cx="116" cy="139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9959" name="组合 39958"/>
          <p:cNvGrpSpPr/>
          <p:nvPr/>
        </p:nvGrpSpPr>
        <p:grpSpPr>
          <a:xfrm>
            <a:off x="460375" y="2765425"/>
            <a:ext cx="4005263" cy="3343275"/>
            <a:chOff x="0" y="0"/>
            <a:chExt cx="2310" cy="1802"/>
          </a:xfrm>
        </p:grpSpPr>
        <p:sp>
          <p:nvSpPr>
            <p:cNvPr id="39960" name="椭圆 39959"/>
            <p:cNvSpPr/>
            <p:nvPr/>
          </p:nvSpPr>
          <p:spPr>
            <a:xfrm>
              <a:off x="331" y="119"/>
              <a:ext cx="1737" cy="1515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61" name="直接连接符 39960"/>
            <p:cNvSpPr/>
            <p:nvPr/>
          </p:nvSpPr>
          <p:spPr>
            <a:xfrm>
              <a:off x="1164" y="872"/>
              <a:ext cx="912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62" name="直接连接符 39961"/>
            <p:cNvSpPr/>
            <p:nvPr/>
          </p:nvSpPr>
          <p:spPr>
            <a:xfrm flipH="1" flipV="1">
              <a:off x="773" y="216"/>
              <a:ext cx="399" cy="656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63" name="直接连接符 39962"/>
            <p:cNvSpPr/>
            <p:nvPr/>
          </p:nvSpPr>
          <p:spPr>
            <a:xfrm flipH="1">
              <a:off x="791" y="863"/>
              <a:ext cx="381" cy="683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64" name="椭圆 39963"/>
            <p:cNvSpPr/>
            <p:nvPr/>
          </p:nvSpPr>
          <p:spPr>
            <a:xfrm>
              <a:off x="1500" y="438"/>
              <a:ext cx="56" cy="56"/>
            </a:xfrm>
            <a:prstGeom prst="ellipse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65" name="直接连接符 39964"/>
            <p:cNvSpPr/>
            <p:nvPr/>
          </p:nvSpPr>
          <p:spPr>
            <a:xfrm flipH="1">
              <a:off x="1181" y="465"/>
              <a:ext cx="354" cy="3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66" name="任意多边形 39965"/>
            <p:cNvSpPr/>
            <p:nvPr/>
          </p:nvSpPr>
          <p:spPr>
            <a:xfrm flipV="1">
              <a:off x="1287" y="663"/>
              <a:ext cx="186" cy="203"/>
            </a:xfrm>
            <a:custGeom>
              <a:avLst/>
              <a:gdLst>
                <a:gd name="txL" fmla="*/ 0 w 21600"/>
                <a:gd name="txT" fmla="*/ 0 h 30258"/>
                <a:gd name="txR" fmla="*/ 21600 w 21600"/>
                <a:gd name="txB" fmla="*/ 30258 h 30258"/>
              </a:gdLst>
              <a:ahLst/>
              <a:cxnLst>
                <a:cxn ang="270">
                  <a:pos x="18144" y="0"/>
                </a:cxn>
                <a:cxn ang="90">
                  <a:pos x="11085" y="30258"/>
                </a:cxn>
                <a:cxn ang="180">
                  <a:pos x="0" y="11720"/>
                </a:cxn>
              </a:cxnLst>
              <a:rect l="txL" t="txT" r="txR" b="txB"/>
              <a:pathLst>
                <a:path w="21600" h="30258" fill="none">
                  <a:moveTo>
                    <a:pt x="18144" y="0"/>
                  </a:moveTo>
                  <a:arcTo wR="21600" hR="21600" stAng="-1971611" swAng="5518944"/>
                </a:path>
                <a:path w="21600" h="30258" stroke="0">
                  <a:moveTo>
                    <a:pt x="18144" y="0"/>
                  </a:moveTo>
                  <a:arcTo wR="21600" hR="21600" stAng="-1971611" swAng="5518944"/>
                  <a:lnTo>
                    <a:pt x="0" y="11720"/>
                  </a:ln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67" name="文本框 39966"/>
            <p:cNvSpPr txBox="1"/>
            <p:nvPr/>
          </p:nvSpPr>
          <p:spPr>
            <a:xfrm>
              <a:off x="1158" y="404"/>
              <a:ext cx="178" cy="1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503050405090304" pitchFamily="2" charset="0"/>
                </a:rPr>
                <a:t>S</a:t>
              </a:r>
              <a:endParaRPr lang="en-US" altLang="zh-CN">
                <a:latin typeface="Times New Roman" panose="02020503050405090304" pitchFamily="2" charset="0"/>
              </a:endParaRPr>
            </a:p>
          </p:txBody>
        </p:sp>
        <p:sp>
          <p:nvSpPr>
            <p:cNvPr id="39968" name="文本框 39967"/>
            <p:cNvSpPr txBox="1"/>
            <p:nvPr/>
          </p:nvSpPr>
          <p:spPr>
            <a:xfrm>
              <a:off x="1520" y="589"/>
              <a:ext cx="223" cy="1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503050405090304" pitchFamily="2" charset="0"/>
                </a:rPr>
                <a:t>H</a:t>
              </a:r>
              <a:endParaRPr lang="en-US" altLang="zh-CN">
                <a:latin typeface="Times New Roman" panose="02020503050405090304" pitchFamily="2" charset="0"/>
              </a:endParaRPr>
            </a:p>
          </p:txBody>
        </p:sp>
        <p:grpSp>
          <p:nvGrpSpPr>
            <p:cNvPr id="39969" name="组合 39968"/>
            <p:cNvGrpSpPr/>
            <p:nvPr/>
          </p:nvGrpSpPr>
          <p:grpSpPr>
            <a:xfrm>
              <a:off x="2040" y="732"/>
              <a:ext cx="270" cy="249"/>
              <a:chOff x="0" y="0"/>
              <a:chExt cx="270" cy="249"/>
            </a:xfrm>
          </p:grpSpPr>
          <p:sp>
            <p:nvSpPr>
              <p:cNvPr id="39970" name="椭圆 39969"/>
              <p:cNvSpPr/>
              <p:nvPr/>
            </p:nvSpPr>
            <p:spPr>
              <a:xfrm>
                <a:off x="0" y="113"/>
                <a:ext cx="56" cy="56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aphicFrame>
            <p:nvGraphicFramePr>
              <p:cNvPr id="39971" name="对象 39970"/>
              <p:cNvGraphicFramePr>
                <a:graphicFrameLocks noChangeAspect="1"/>
              </p:cNvGraphicFramePr>
              <p:nvPr/>
            </p:nvGraphicFramePr>
            <p:xfrm>
              <a:off x="87" y="0"/>
              <a:ext cx="183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6" name="" r:id="rId1" imgW="177800" imgH="241300" progId="Equation.3">
                      <p:embed/>
                    </p:oleObj>
                  </mc:Choice>
                  <mc:Fallback>
                    <p:oleObj name="" r:id="rId1" imgW="177800" imgH="241300" progId="Equation.3">
                      <p:embed/>
                      <p:pic>
                        <p:nvPicPr>
                          <p:cNvPr id="0" name="图片 3075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87" y="0"/>
                            <a:ext cx="183" cy="24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972" name="椭圆 39971"/>
            <p:cNvSpPr/>
            <p:nvPr/>
          </p:nvSpPr>
          <p:spPr>
            <a:xfrm>
              <a:off x="744" y="197"/>
              <a:ext cx="56" cy="5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39973" name="对象 39972"/>
            <p:cNvGraphicFramePr>
              <a:graphicFrameLocks noChangeAspect="1"/>
            </p:cNvGraphicFramePr>
            <p:nvPr/>
          </p:nvGraphicFramePr>
          <p:xfrm>
            <a:off x="326" y="4"/>
            <a:ext cx="326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3" imgW="317500" imgH="241300" progId="Equation.3">
                    <p:embed/>
                  </p:oleObj>
                </mc:Choice>
                <mc:Fallback>
                  <p:oleObj name="" r:id="rId3" imgW="317500" imgH="241300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6" y="4"/>
                          <a:ext cx="326" cy="2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74" name="文本框 39973"/>
            <p:cNvSpPr txBox="1"/>
            <p:nvPr/>
          </p:nvSpPr>
          <p:spPr>
            <a:xfrm>
              <a:off x="578" y="29"/>
              <a:ext cx="231" cy="1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>
                  <a:latin typeface="Arial" panose="020B0604020202090204" pitchFamily="34" charset="0"/>
                </a:rPr>
                <a:t>绿</a:t>
              </a:r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9975" name="椭圆 39974"/>
            <p:cNvSpPr/>
            <p:nvPr/>
          </p:nvSpPr>
          <p:spPr>
            <a:xfrm>
              <a:off x="1602" y="186"/>
              <a:ext cx="56" cy="5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76" name="文本框 39975"/>
            <p:cNvSpPr txBox="1"/>
            <p:nvPr/>
          </p:nvSpPr>
          <p:spPr>
            <a:xfrm>
              <a:off x="1676" y="0"/>
              <a:ext cx="231" cy="1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>
                  <a:latin typeface="Arial" panose="020B0604020202090204" pitchFamily="34" charset="0"/>
                </a:rPr>
                <a:t>黄</a:t>
              </a:r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9977" name="椭圆 39976"/>
            <p:cNvSpPr/>
            <p:nvPr/>
          </p:nvSpPr>
          <p:spPr>
            <a:xfrm>
              <a:off x="308" y="833"/>
              <a:ext cx="56" cy="5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78" name="文本框 39977"/>
            <p:cNvSpPr txBox="1"/>
            <p:nvPr/>
          </p:nvSpPr>
          <p:spPr>
            <a:xfrm>
              <a:off x="0" y="728"/>
              <a:ext cx="231" cy="1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>
                  <a:latin typeface="Arial" panose="020B0604020202090204" pitchFamily="34" charset="0"/>
                </a:rPr>
                <a:t>青</a:t>
              </a:r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9979" name="椭圆 39978"/>
            <p:cNvSpPr/>
            <p:nvPr/>
          </p:nvSpPr>
          <p:spPr>
            <a:xfrm>
              <a:off x="752" y="1525"/>
              <a:ext cx="56" cy="5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80" name="文本框 39979"/>
            <p:cNvSpPr txBox="1"/>
            <p:nvPr/>
          </p:nvSpPr>
          <p:spPr>
            <a:xfrm>
              <a:off x="612" y="1604"/>
              <a:ext cx="231" cy="1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>
                  <a:latin typeface="Arial" panose="020B0604020202090204" pitchFamily="34" charset="0"/>
                </a:rPr>
                <a:t>蓝</a:t>
              </a:r>
              <a:endParaRPr lang="zh-CN" altLang="en-US">
                <a:latin typeface="Arial" panose="020B0604020202090204" pitchFamily="34" charset="0"/>
              </a:endParaRPr>
            </a:p>
          </p:txBody>
        </p:sp>
        <p:graphicFrame>
          <p:nvGraphicFramePr>
            <p:cNvPr id="39981" name="对象 39980"/>
            <p:cNvGraphicFramePr>
              <a:graphicFrameLocks noChangeAspect="1"/>
            </p:cNvGraphicFramePr>
            <p:nvPr/>
          </p:nvGraphicFramePr>
          <p:xfrm>
            <a:off x="328" y="1510"/>
            <a:ext cx="339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5" imgW="330200" imgH="241300" progId="Equation.3">
                    <p:embed/>
                  </p:oleObj>
                </mc:Choice>
                <mc:Fallback>
                  <p:oleObj name="" r:id="rId5" imgW="330200" imgH="241300" progId="Equation.3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8" y="1510"/>
                          <a:ext cx="339" cy="2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82" name="椭圆 39981"/>
            <p:cNvSpPr/>
            <p:nvPr/>
          </p:nvSpPr>
          <p:spPr>
            <a:xfrm>
              <a:off x="1637" y="1488"/>
              <a:ext cx="56" cy="5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83" name="文本框 39982"/>
            <p:cNvSpPr txBox="1"/>
            <p:nvPr/>
          </p:nvSpPr>
          <p:spPr>
            <a:xfrm>
              <a:off x="1621" y="1541"/>
              <a:ext cx="435" cy="1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>
                  <a:latin typeface="Arial" panose="020B0604020202090204" pitchFamily="34" charset="0"/>
                </a:rPr>
                <a:t>品红</a:t>
              </a:r>
              <a:endParaRPr lang="zh-CN" altLang="en-US">
                <a:latin typeface="Arial" panose="020B0604020202090204" pitchFamily="34" charset="0"/>
              </a:endParaRPr>
            </a:p>
          </p:txBody>
        </p:sp>
      </p:grp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标题 40961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6.3.3 HSI</a:t>
            </a:r>
            <a:r>
              <a:rPr lang="zh-CN" altLang="en-US"/>
              <a:t>彩色模型</a:t>
            </a:r>
            <a:endParaRPr lang="zh-CN" altLang="en-US"/>
          </a:p>
        </p:txBody>
      </p:sp>
      <p:sp>
        <p:nvSpPr>
          <p:cNvPr id="40963" name="文本占位符 4096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/>
              <a:t>RGB</a:t>
            </a:r>
            <a:r>
              <a:rPr lang="zh-CN" altLang="en-US"/>
              <a:t>和</a:t>
            </a:r>
            <a:r>
              <a:rPr lang="en-US" altLang="zh-CN"/>
              <a:t>HSI</a:t>
            </a:r>
            <a:r>
              <a:rPr lang="zh-CN" altLang="en-US"/>
              <a:t>模型间的关系</a:t>
            </a:r>
            <a:endParaRPr lang="zh-CN" altLang="en-US"/>
          </a:p>
        </p:txBody>
      </p:sp>
      <p:graphicFrame>
        <p:nvGraphicFramePr>
          <p:cNvPr id="40964" name="对象 40963"/>
          <p:cNvGraphicFramePr>
            <a:graphicFrameLocks noChangeAspect="1"/>
          </p:cNvGraphicFramePr>
          <p:nvPr/>
        </p:nvGraphicFramePr>
        <p:xfrm>
          <a:off x="2971800" y="3124200"/>
          <a:ext cx="3671888" cy="234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2044700" imgH="1308100" progId="Equation.3">
                  <p:embed/>
                </p:oleObj>
              </mc:Choice>
              <mc:Fallback>
                <p:oleObj name="" r:id="rId1" imgW="2044700" imgH="13081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71800" y="3124200"/>
                        <a:ext cx="3671888" cy="23415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>
                        <a:solidFill>
                          <a:srgbClr val="0099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对象 40964"/>
          <p:cNvGraphicFramePr>
            <a:graphicFrameLocks noChangeAspect="1"/>
          </p:cNvGraphicFramePr>
          <p:nvPr/>
        </p:nvGraphicFramePr>
        <p:xfrm>
          <a:off x="2590800" y="5791200"/>
          <a:ext cx="441801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2641600" imgH="457200" progId="Equation.3">
                  <p:embed/>
                </p:oleObj>
              </mc:Choice>
              <mc:Fallback>
                <p:oleObj name="" r:id="rId3" imgW="2641600" imgH="4572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5791200"/>
                        <a:ext cx="4418013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矩形 40965"/>
          <p:cNvSpPr/>
          <p:nvPr/>
        </p:nvSpPr>
        <p:spPr>
          <a:xfrm>
            <a:off x="990600" y="2514600"/>
            <a:ext cx="279558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b="1">
                <a:latin typeface="Times New Roman" panose="02020503050405090304" pitchFamily="2" charset="0"/>
                <a:sym typeface="Wingdings 2" panose="05020102010507070707" pitchFamily="2" charset="2"/>
              </a:rPr>
              <a:t></a:t>
            </a:r>
            <a:r>
              <a:rPr lang="en-US" altLang="zh-CN" sz="2000" b="1">
                <a:latin typeface="Times New Roman" panose="02020503050405090304" pitchFamily="2" charset="0"/>
              </a:rPr>
              <a:t>  RGB</a:t>
            </a:r>
            <a:r>
              <a:rPr lang="zh-CN" altLang="en-US" sz="2000" b="1">
                <a:latin typeface="Times New Roman" panose="02020503050405090304" pitchFamily="2" charset="0"/>
              </a:rPr>
              <a:t>到</a:t>
            </a:r>
            <a:r>
              <a:rPr lang="en-US" altLang="zh-CN" sz="2000" b="1">
                <a:latin typeface="Times New Roman" panose="02020503050405090304" pitchFamily="2" charset="0"/>
              </a:rPr>
              <a:t>HSI</a:t>
            </a:r>
            <a:r>
              <a:rPr lang="zh-CN" altLang="en-US" sz="2000" b="1">
                <a:latin typeface="Times New Roman" panose="02020503050405090304" pitchFamily="2" charset="0"/>
              </a:rPr>
              <a:t>的转换：</a:t>
            </a:r>
            <a:endParaRPr lang="zh-CN" altLang="en-US" sz="2000" b="1"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矩形 41985"/>
          <p:cNvSpPr/>
          <p:nvPr/>
        </p:nvSpPr>
        <p:spPr>
          <a:xfrm>
            <a:off x="3411538" y="792163"/>
            <a:ext cx="2874962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en-US" altLang="zh-CN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HSI</a:t>
            </a:r>
            <a:r>
              <a:rPr lang="zh-CN" altLang="en-US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模型 </a:t>
            </a:r>
            <a:endParaRPr lang="zh-CN" altLang="en-US" sz="3600" b="1">
              <a:solidFill>
                <a:schemeClr val="bg1"/>
              </a:solidFill>
              <a:latin typeface="Times New Roman" panose="02020503050405090304" pitchFamily="2" charset="0"/>
              <a:ea typeface="华文行楷" pitchFamily="2" charset="-122"/>
            </a:endParaRPr>
          </a:p>
        </p:txBody>
      </p:sp>
      <p:sp>
        <p:nvSpPr>
          <p:cNvPr id="41987" name="矩形 41986"/>
          <p:cNvSpPr/>
          <p:nvPr/>
        </p:nvSpPr>
        <p:spPr>
          <a:xfrm>
            <a:off x="493713" y="3921125"/>
            <a:ext cx="76485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三原色（原图）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  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（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b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）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H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分量        （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c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）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S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分量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          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（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d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）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I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分量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graphicFrame>
        <p:nvGraphicFramePr>
          <p:cNvPr id="41988" name="对象 41987"/>
          <p:cNvGraphicFramePr>
            <a:graphicFrameLocks noChangeAspect="1"/>
          </p:cNvGraphicFramePr>
          <p:nvPr/>
        </p:nvGraphicFramePr>
        <p:xfrm>
          <a:off x="1030288" y="2571750"/>
          <a:ext cx="10953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1352550" imgH="1266825" progId="PBrush">
                  <p:embed/>
                </p:oleObj>
              </mc:Choice>
              <mc:Fallback>
                <p:oleObj name="" r:id="rId1" imgW="1352550" imgH="1266825" progId="PBrush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30288" y="2571750"/>
                        <a:ext cx="1095375" cy="1114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对象 41988"/>
          <p:cNvGraphicFramePr>
            <a:graphicFrameLocks noChangeAspect="1"/>
          </p:cNvGraphicFramePr>
          <p:nvPr/>
        </p:nvGraphicFramePr>
        <p:xfrm>
          <a:off x="2903538" y="2586038"/>
          <a:ext cx="112395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3" imgW="1352550" imgH="1285875" progId="PBrush">
                  <p:embed/>
                </p:oleObj>
              </mc:Choice>
              <mc:Fallback>
                <p:oleObj name="" r:id="rId3" imgW="1352550" imgH="1285875" progId="PBrush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3538" y="2586038"/>
                        <a:ext cx="1123950" cy="113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对象 41989"/>
          <p:cNvGraphicFramePr>
            <a:graphicFrameLocks noChangeAspect="1"/>
          </p:cNvGraphicFramePr>
          <p:nvPr/>
        </p:nvGraphicFramePr>
        <p:xfrm>
          <a:off x="4745038" y="2560638"/>
          <a:ext cx="112395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5" imgW="1362075" imgH="1276350" progId="PBrush">
                  <p:embed/>
                </p:oleObj>
              </mc:Choice>
              <mc:Fallback>
                <p:oleObj name="" r:id="rId5" imgW="1362075" imgH="1276350" progId="PBrush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45038" y="2560638"/>
                        <a:ext cx="1123950" cy="113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对象 41990"/>
          <p:cNvGraphicFramePr>
            <a:graphicFrameLocks noChangeAspect="1"/>
          </p:cNvGraphicFramePr>
          <p:nvPr/>
        </p:nvGraphicFramePr>
        <p:xfrm>
          <a:off x="6661150" y="2544763"/>
          <a:ext cx="11334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7" imgW="1343025" imgH="1276350" progId="PBrush">
                  <p:embed/>
                </p:oleObj>
              </mc:Choice>
              <mc:Fallback>
                <p:oleObj name="" r:id="rId7" imgW="1343025" imgH="1276350" progId="PBrush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61150" y="2544763"/>
                        <a:ext cx="1133475" cy="113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矩形 41991"/>
          <p:cNvSpPr/>
          <p:nvPr/>
        </p:nvSpPr>
        <p:spPr>
          <a:xfrm>
            <a:off x="1873250" y="4954588"/>
            <a:ext cx="5641975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图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6.9 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三原色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RGB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空间及其在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cs typeface="Times New Roman" panose="02020503050405090304" pitchFamily="2" charset="0"/>
              </a:rPr>
              <a:t>HSI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空间的各个分量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标题 43009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6.2.3 HSI</a:t>
            </a:r>
            <a:r>
              <a:rPr lang="zh-CN" altLang="en-US"/>
              <a:t>彩色模型</a:t>
            </a:r>
            <a:endParaRPr lang="zh-CN" altLang="en-US"/>
          </a:p>
        </p:txBody>
      </p:sp>
      <p:sp>
        <p:nvSpPr>
          <p:cNvPr id="43011" name="文本占位符 43010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bg2"/>
                </a:solidFill>
              </a:rPr>
              <a:t>从</a:t>
            </a:r>
            <a:r>
              <a:rPr lang="en-US" altLang="zh-CN">
                <a:solidFill>
                  <a:schemeClr val="bg2"/>
                </a:solidFill>
              </a:rPr>
              <a:t>RGB</a:t>
            </a:r>
            <a:r>
              <a:rPr lang="zh-CN" altLang="en-US">
                <a:solidFill>
                  <a:schemeClr val="bg2"/>
                </a:solidFill>
              </a:rPr>
              <a:t>到</a:t>
            </a:r>
            <a:r>
              <a:rPr lang="en-US" altLang="zh-CN">
                <a:solidFill>
                  <a:schemeClr val="bg2"/>
                </a:solidFill>
              </a:rPr>
              <a:t>HSI</a:t>
            </a:r>
            <a:r>
              <a:rPr lang="zh-CN" altLang="en-US">
                <a:solidFill>
                  <a:schemeClr val="bg2"/>
                </a:solidFill>
              </a:rPr>
              <a:t>的彩色转换</a:t>
            </a:r>
            <a:endParaRPr lang="zh-CN" altLang="en-US">
              <a:solidFill>
                <a:schemeClr val="bg2"/>
              </a:solidFill>
            </a:endParaRPr>
          </a:p>
          <a:p>
            <a:pPr>
              <a:buNone/>
            </a:pPr>
            <a:r>
              <a:rPr lang="zh-CN" altLang="en-US"/>
              <a:t>	</a:t>
            </a:r>
            <a:r>
              <a:rPr lang="zh-CN" altLang="en-US" sz="2800"/>
              <a:t>假设</a:t>
            </a:r>
            <a:r>
              <a:rPr lang="en-US" altLang="zh-CN" sz="2800"/>
              <a:t>RGB</a:t>
            </a:r>
            <a:r>
              <a:rPr lang="zh-CN" altLang="en-US" sz="2800"/>
              <a:t>值已归一化到</a:t>
            </a:r>
            <a:r>
              <a:rPr lang="en-US" altLang="zh-CN" sz="2800"/>
              <a:t>[0, 1]</a:t>
            </a:r>
            <a:r>
              <a:rPr lang="zh-CN" altLang="en-US" sz="2800"/>
              <a:t>范围内，则</a:t>
            </a:r>
            <a:endParaRPr lang="zh-CN" altLang="en-US" sz="2800"/>
          </a:p>
        </p:txBody>
      </p:sp>
      <p:graphicFrame>
        <p:nvGraphicFramePr>
          <p:cNvPr id="43012" name="对象 43011"/>
          <p:cNvGraphicFramePr>
            <a:graphicFrameLocks noChangeAspect="1"/>
          </p:cNvGraphicFramePr>
          <p:nvPr/>
        </p:nvGraphicFramePr>
        <p:xfrm>
          <a:off x="685800" y="3276600"/>
          <a:ext cx="313372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" imgW="1663065" imgH="482600" progId="">
                  <p:embed/>
                </p:oleObj>
              </mc:Choice>
              <mc:Fallback>
                <p:oleObj name="" r:id="rId1" imgW="1663065" imgH="482600" progId="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5800" y="3276600"/>
                        <a:ext cx="3133725" cy="898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对象 43012"/>
          <p:cNvGraphicFramePr>
            <a:graphicFrameLocks noChangeAspect="1"/>
          </p:cNvGraphicFramePr>
          <p:nvPr/>
        </p:nvGraphicFramePr>
        <p:xfrm>
          <a:off x="4191000" y="3048000"/>
          <a:ext cx="4689475" cy="139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3" imgW="2616200" imgH="787400" progId="">
                  <p:embed/>
                </p:oleObj>
              </mc:Choice>
              <mc:Fallback>
                <p:oleObj name="" r:id="rId3" imgW="2616200" imgH="787400" progId="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1000" y="3048000"/>
                        <a:ext cx="4689475" cy="1395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对象 43013"/>
          <p:cNvGraphicFramePr>
            <a:graphicFrameLocks noChangeAspect="1"/>
          </p:cNvGraphicFramePr>
          <p:nvPr/>
        </p:nvGraphicFramePr>
        <p:xfrm>
          <a:off x="685800" y="4495800"/>
          <a:ext cx="38989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5" imgW="2070100" imgH="419100" progId="">
                  <p:embed/>
                </p:oleObj>
              </mc:Choice>
              <mc:Fallback>
                <p:oleObj name="" r:id="rId5" imgW="2070100" imgH="419100" progId="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800" y="4495800"/>
                        <a:ext cx="3898900" cy="781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对象 43014"/>
          <p:cNvGraphicFramePr>
            <a:graphicFrameLocks noChangeAspect="1"/>
          </p:cNvGraphicFramePr>
          <p:nvPr/>
        </p:nvGraphicFramePr>
        <p:xfrm>
          <a:off x="709613" y="5591175"/>
          <a:ext cx="203358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7" imgW="1079500" imgH="393700" progId="">
                  <p:embed/>
                </p:oleObj>
              </mc:Choice>
              <mc:Fallback>
                <p:oleObj name="" r:id="rId7" imgW="1079500" imgH="393700" progId="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9613" y="5591175"/>
                        <a:ext cx="2033587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标题 45057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6.2.3 HSI</a:t>
            </a:r>
            <a:r>
              <a:rPr lang="zh-CN" altLang="en-US"/>
              <a:t>彩色模型</a:t>
            </a:r>
            <a:endParaRPr lang="zh-CN" altLang="en-US"/>
          </a:p>
        </p:txBody>
      </p:sp>
      <p:sp>
        <p:nvSpPr>
          <p:cNvPr id="45059" name="文本占位符 45058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5029200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>
                <a:solidFill>
                  <a:schemeClr val="bg2"/>
                </a:solidFill>
              </a:rPr>
              <a:t>从</a:t>
            </a:r>
            <a:r>
              <a:rPr lang="en-US" altLang="zh-CN">
                <a:solidFill>
                  <a:schemeClr val="bg2"/>
                </a:solidFill>
              </a:rPr>
              <a:t>HSI</a:t>
            </a:r>
            <a:r>
              <a:rPr lang="zh-CN" altLang="en-US">
                <a:solidFill>
                  <a:schemeClr val="bg2"/>
                </a:solidFill>
              </a:rPr>
              <a:t>到</a:t>
            </a:r>
            <a:r>
              <a:rPr lang="en-US" altLang="zh-CN">
                <a:solidFill>
                  <a:schemeClr val="bg2"/>
                </a:solidFill>
              </a:rPr>
              <a:t>RGB</a:t>
            </a:r>
            <a:r>
              <a:rPr lang="zh-CN" altLang="en-US">
                <a:solidFill>
                  <a:schemeClr val="bg2"/>
                </a:solidFill>
              </a:rPr>
              <a:t>的彩色转换</a:t>
            </a:r>
            <a:endParaRPr lang="zh-CN" altLang="en-US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/>
              <a:t>	</a:t>
            </a:r>
            <a:r>
              <a:rPr lang="zh-CN" altLang="en-US" sz="2800"/>
              <a:t>假设</a:t>
            </a:r>
            <a:r>
              <a:rPr lang="en-US" altLang="zh-CN" sz="2800"/>
              <a:t>HSI</a:t>
            </a:r>
            <a:r>
              <a:rPr lang="zh-CN" altLang="en-US" sz="2800"/>
              <a:t>值已归一化到</a:t>
            </a:r>
            <a:r>
              <a:rPr lang="en-US" altLang="zh-CN" sz="2800"/>
              <a:t>[0, 1]</a:t>
            </a:r>
            <a:r>
              <a:rPr lang="zh-CN" altLang="en-US" sz="2800"/>
              <a:t>范围内。首先将</a:t>
            </a:r>
            <a:r>
              <a:rPr lang="en-US" altLang="zh-CN" sz="2800"/>
              <a:t>H</a:t>
            </a:r>
            <a:r>
              <a:rPr lang="zh-CN" altLang="en-US" sz="2800"/>
              <a:t>乘以</a:t>
            </a:r>
            <a:r>
              <a:rPr lang="en-US" altLang="zh-CN" sz="2800"/>
              <a:t>360</a:t>
            </a:r>
            <a:r>
              <a:rPr lang="zh-CN" altLang="en-US" sz="2800"/>
              <a:t>，恢复到</a:t>
            </a:r>
            <a:r>
              <a:rPr lang="en-US" altLang="zh-CN" sz="2800"/>
              <a:t>[0°, 360°]</a:t>
            </a:r>
            <a:r>
              <a:rPr lang="zh-CN" altLang="en-US" sz="2800"/>
              <a:t>范围内。根据</a:t>
            </a:r>
            <a:r>
              <a:rPr lang="en-US" altLang="zh-CN" sz="2800"/>
              <a:t>H</a:t>
            </a:r>
            <a:r>
              <a:rPr lang="zh-CN" altLang="en-US" sz="2800"/>
              <a:t>的范围使用不同公式。</a:t>
            </a:r>
            <a:endParaRPr lang="zh-CN" altLang="en-US" sz="2800"/>
          </a:p>
          <a:p>
            <a:pPr>
              <a:lnSpc>
                <a:spcPct val="90000"/>
              </a:lnSpc>
              <a:buNone/>
            </a:pPr>
            <a:endParaRPr lang="zh-CN" altLang="en-US" sz="2800"/>
          </a:p>
          <a:p>
            <a:pPr>
              <a:lnSpc>
                <a:spcPct val="90000"/>
              </a:lnSpc>
              <a:buNone/>
            </a:pPr>
            <a:r>
              <a:rPr lang="en-US" altLang="zh-CN" sz="2800"/>
              <a:t>RG</a:t>
            </a:r>
            <a:r>
              <a:rPr lang="zh-CN" altLang="en-US" sz="2800"/>
              <a:t>扇区</a:t>
            </a:r>
            <a:r>
              <a:rPr lang="en-US" altLang="zh-CN" sz="2800"/>
              <a:t>(0°≤H≤120°)</a:t>
            </a:r>
            <a:r>
              <a:rPr lang="zh-CN" altLang="en-US" sz="2800"/>
              <a:t>：</a:t>
            </a:r>
            <a:endParaRPr lang="zh-CN" altLang="en-US" sz="2800"/>
          </a:p>
          <a:p>
            <a:pPr>
              <a:lnSpc>
                <a:spcPct val="90000"/>
              </a:lnSpc>
              <a:buNone/>
            </a:pPr>
            <a:endParaRPr lang="zh-CN" altLang="en-US" sz="2800"/>
          </a:p>
          <a:p>
            <a:pPr>
              <a:lnSpc>
                <a:spcPct val="90000"/>
              </a:lnSpc>
              <a:buNone/>
            </a:pPr>
            <a:endParaRPr lang="zh-CN" altLang="en-US" sz="2800"/>
          </a:p>
          <a:p>
            <a:pPr>
              <a:lnSpc>
                <a:spcPct val="90000"/>
              </a:lnSpc>
              <a:buNone/>
            </a:pPr>
            <a:endParaRPr lang="zh-CN" altLang="en-US" sz="2800"/>
          </a:p>
          <a:p>
            <a:pPr>
              <a:lnSpc>
                <a:spcPct val="90000"/>
              </a:lnSpc>
              <a:buNone/>
            </a:pPr>
            <a:r>
              <a:rPr lang="zh-CN" altLang="en-US" sz="2800"/>
              <a:t>                     </a:t>
            </a:r>
            <a:r>
              <a:rPr lang="zh-CN" altLang="en-US" sz="2800" i="1" u="sng"/>
              <a:t>其他两种情况见书</a:t>
            </a:r>
            <a:r>
              <a:rPr lang="en-US" altLang="zh-CN" sz="2800" i="1" u="sng"/>
              <a:t>P</a:t>
            </a:r>
            <a:r>
              <a:rPr lang="en-US" altLang="zh-CN" sz="2800" i="1" u="sng" baseline="-25000"/>
              <a:t>106</a:t>
            </a:r>
            <a:endParaRPr lang="en-US" altLang="zh-CN" sz="2800" i="1" u="sng" baseline="-25000"/>
          </a:p>
        </p:txBody>
      </p:sp>
      <p:graphicFrame>
        <p:nvGraphicFramePr>
          <p:cNvPr id="45060" name="对象 45059"/>
          <p:cNvGraphicFramePr>
            <a:graphicFrameLocks noChangeAspect="1"/>
          </p:cNvGraphicFramePr>
          <p:nvPr/>
        </p:nvGraphicFramePr>
        <p:xfrm>
          <a:off x="914400" y="5029200"/>
          <a:ext cx="143510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" imgW="761365" imgH="203200" progId="">
                  <p:embed/>
                </p:oleObj>
              </mc:Choice>
              <mc:Fallback>
                <p:oleObj name="" r:id="rId1" imgW="761365" imgH="203200" progId="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4400" y="5029200"/>
                        <a:ext cx="1435100" cy="379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对象 45060"/>
          <p:cNvGraphicFramePr>
            <a:graphicFrameLocks noChangeAspect="1"/>
          </p:cNvGraphicFramePr>
          <p:nvPr/>
        </p:nvGraphicFramePr>
        <p:xfrm>
          <a:off x="2743200" y="4800600"/>
          <a:ext cx="2870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3" imgW="1524000" imgH="457200" progId="">
                  <p:embed/>
                </p:oleObj>
              </mc:Choice>
              <mc:Fallback>
                <p:oleObj name="" r:id="rId3" imgW="1524000" imgH="457200" progId="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3200" y="4800600"/>
                        <a:ext cx="28702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对象 45061"/>
          <p:cNvGraphicFramePr>
            <a:graphicFrameLocks noChangeAspect="1"/>
          </p:cNvGraphicFramePr>
          <p:nvPr/>
        </p:nvGraphicFramePr>
        <p:xfrm>
          <a:off x="6096000" y="5029200"/>
          <a:ext cx="1938338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5" imgW="1028065" imgH="203200" progId="">
                  <p:embed/>
                </p:oleObj>
              </mc:Choice>
              <mc:Fallback>
                <p:oleObj name="" r:id="rId5" imgW="1028065" imgH="203200" progId="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5029200"/>
                        <a:ext cx="1938338" cy="377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标题 46081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6.2.3 HSI</a:t>
            </a:r>
            <a:r>
              <a:rPr lang="zh-CN" altLang="en-US"/>
              <a:t>彩色模型</a:t>
            </a:r>
            <a:endParaRPr lang="zh-CN" altLang="en-US"/>
          </a:p>
        </p:txBody>
      </p:sp>
      <p:sp>
        <p:nvSpPr>
          <p:cNvPr id="46083" name="文本占位符 4608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2362200" cy="4302125"/>
          </a:xfrm>
        </p:spPr>
        <p:txBody>
          <a:bodyPr/>
          <a:p>
            <a:pPr marL="609600" indent="-609600">
              <a:buNone/>
            </a:pPr>
            <a:r>
              <a:rPr lang="en-US" altLang="zh-CN" sz="2800"/>
              <a:t>RGB</a:t>
            </a:r>
            <a:r>
              <a:rPr lang="zh-CN" altLang="en-US" sz="2800"/>
              <a:t>图像和</a:t>
            </a:r>
            <a:endParaRPr lang="zh-CN" altLang="en-US" sz="2800"/>
          </a:p>
          <a:p>
            <a:pPr marL="609600" indent="-609600">
              <a:buNone/>
            </a:pPr>
            <a:r>
              <a:rPr lang="zh-CN" altLang="en-US" sz="2800"/>
              <a:t>对应的</a:t>
            </a:r>
            <a:r>
              <a:rPr lang="en-US" altLang="zh-CN" sz="2800"/>
              <a:t>HSI</a:t>
            </a:r>
            <a:endParaRPr lang="en-US" altLang="zh-CN" sz="2800"/>
          </a:p>
          <a:p>
            <a:pPr marL="609600" indent="-609600">
              <a:buNone/>
            </a:pPr>
            <a:r>
              <a:rPr lang="zh-CN" altLang="en-US" sz="2800"/>
              <a:t>分量图像</a:t>
            </a:r>
            <a:endParaRPr lang="zh-CN" altLang="en-US" sz="2800"/>
          </a:p>
          <a:p>
            <a:pPr marL="609600" indent="-609600">
              <a:buNone/>
            </a:pPr>
            <a:endParaRPr lang="zh-CN" altLang="en-US" sz="2800"/>
          </a:p>
          <a:p>
            <a:pPr marL="609600" indent="-609600">
              <a:buNone/>
            </a:pPr>
            <a:r>
              <a:rPr lang="en-US" altLang="zh-CN" sz="2400"/>
              <a:t>(a) RGB</a:t>
            </a:r>
            <a:r>
              <a:rPr lang="zh-CN" altLang="en-US" sz="2400"/>
              <a:t>图像</a:t>
            </a:r>
            <a:endParaRPr lang="zh-CN" altLang="en-US" sz="2400"/>
          </a:p>
          <a:p>
            <a:pPr marL="609600" indent="-609600">
              <a:buNone/>
            </a:pPr>
            <a:r>
              <a:rPr lang="en-US" altLang="zh-CN" sz="2400"/>
              <a:t>(b) </a:t>
            </a:r>
            <a:r>
              <a:rPr lang="zh-CN" altLang="en-US" sz="2400"/>
              <a:t>色调</a:t>
            </a:r>
            <a:endParaRPr lang="zh-CN" altLang="en-US" sz="2400"/>
          </a:p>
          <a:p>
            <a:pPr marL="609600" indent="-609600">
              <a:buNone/>
            </a:pPr>
            <a:r>
              <a:rPr lang="en-US" altLang="zh-CN" sz="2400"/>
              <a:t>(c) </a:t>
            </a:r>
            <a:r>
              <a:rPr lang="zh-CN" altLang="en-US" sz="2400"/>
              <a:t>饱和度</a:t>
            </a:r>
            <a:endParaRPr lang="zh-CN" altLang="en-US" sz="2400"/>
          </a:p>
          <a:p>
            <a:pPr marL="609600" indent="-609600">
              <a:buNone/>
            </a:pPr>
            <a:r>
              <a:rPr lang="en-US" altLang="zh-CN" sz="2400"/>
              <a:t>(d) </a:t>
            </a:r>
            <a:r>
              <a:rPr lang="zh-CN" altLang="en-US" sz="2400"/>
              <a:t>强度</a:t>
            </a:r>
            <a:r>
              <a:rPr lang="en-US" altLang="zh-CN" sz="2400"/>
              <a:t>/</a:t>
            </a:r>
            <a:r>
              <a:rPr lang="zh-CN" altLang="en-US" sz="2400"/>
              <a:t>灰度</a:t>
            </a:r>
            <a:endParaRPr lang="zh-CN" altLang="en-US" sz="2400"/>
          </a:p>
        </p:txBody>
      </p:sp>
      <p:pic>
        <p:nvPicPr>
          <p:cNvPr id="46084" name="图片 460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1866900"/>
            <a:ext cx="5075238" cy="476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标题 47105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6.2.3 HSI</a:t>
            </a:r>
            <a:r>
              <a:rPr lang="zh-CN" altLang="en-US"/>
              <a:t>彩色模型</a:t>
            </a:r>
            <a:endParaRPr lang="zh-CN" altLang="en-US"/>
          </a:p>
        </p:txBody>
      </p:sp>
      <p:sp>
        <p:nvSpPr>
          <p:cNvPr id="47107" name="文本占位符 4710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 sz="2800"/>
              <a:t>示例：</a:t>
            </a:r>
            <a:endParaRPr lang="zh-CN" altLang="en-US" sz="2800"/>
          </a:p>
          <a:p>
            <a:pPr>
              <a:buNone/>
            </a:pPr>
            <a:r>
              <a:rPr lang="zh-CN" altLang="en-US" sz="2800"/>
              <a:t>通过修改</a:t>
            </a:r>
            <a:r>
              <a:rPr lang="en-US" altLang="zh-CN" sz="2800"/>
              <a:t>HSI</a:t>
            </a:r>
            <a:r>
              <a:rPr lang="zh-CN" altLang="en-US" sz="2800"/>
              <a:t>分量</a:t>
            </a:r>
            <a:endParaRPr lang="zh-CN" altLang="en-US" sz="2800"/>
          </a:p>
          <a:p>
            <a:pPr>
              <a:buNone/>
            </a:pPr>
            <a:r>
              <a:rPr lang="zh-CN" altLang="en-US" sz="2800"/>
              <a:t>来改变图像外观</a:t>
            </a:r>
            <a:endParaRPr lang="zh-CN" altLang="en-US" sz="2800"/>
          </a:p>
          <a:p>
            <a:pPr>
              <a:buNone/>
            </a:pPr>
            <a:endParaRPr lang="zh-CN" altLang="en-US" sz="2800"/>
          </a:p>
          <a:p>
            <a:pPr>
              <a:buNone/>
            </a:pPr>
            <a:r>
              <a:rPr lang="en-US" altLang="zh-CN" sz="2800"/>
              <a:t>(a)-(c)</a:t>
            </a:r>
            <a:r>
              <a:rPr lang="zh-CN" altLang="en-US" sz="2800"/>
              <a:t>修改后的</a:t>
            </a:r>
            <a:r>
              <a:rPr lang="en-US" altLang="zh-CN" sz="2800"/>
              <a:t>HSI</a:t>
            </a:r>
            <a:endParaRPr lang="en-US" altLang="zh-CN" sz="2800"/>
          </a:p>
          <a:p>
            <a:pPr>
              <a:buNone/>
            </a:pPr>
            <a:r>
              <a:rPr lang="zh-CN" altLang="en-US" sz="2800"/>
              <a:t>分量图像</a:t>
            </a:r>
            <a:endParaRPr lang="zh-CN" altLang="en-US" sz="2800"/>
          </a:p>
          <a:p>
            <a:pPr>
              <a:buNone/>
            </a:pPr>
            <a:r>
              <a:rPr lang="en-US" altLang="zh-CN" sz="2800"/>
              <a:t>(d) </a:t>
            </a:r>
            <a:r>
              <a:rPr lang="zh-CN" altLang="en-US" sz="2800"/>
              <a:t>最终的</a:t>
            </a:r>
            <a:r>
              <a:rPr lang="en-US" altLang="zh-CN" sz="2800"/>
              <a:t>RGB</a:t>
            </a:r>
            <a:r>
              <a:rPr lang="zh-CN" altLang="en-US" sz="2800"/>
              <a:t>图像</a:t>
            </a:r>
            <a:endParaRPr lang="zh-CN" altLang="en-US" sz="2800"/>
          </a:p>
        </p:txBody>
      </p:sp>
      <p:pic>
        <p:nvPicPr>
          <p:cNvPr id="47108" name="图片 471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0" y="1752600"/>
            <a:ext cx="5059363" cy="434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9" name="矩形 47108"/>
          <p:cNvSpPr/>
          <p:nvPr/>
        </p:nvSpPr>
        <p:spPr>
          <a:xfrm>
            <a:off x="1676400" y="6400800"/>
            <a:ext cx="7086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例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6.3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：将三原色图从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RGB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空间转换到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HSI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空间</a:t>
            </a:r>
            <a:endParaRPr lang="zh-CN" altLang="en-US" sz="2400" b="1" i="1" u="sng">
              <a:solidFill>
                <a:srgbClr val="0000FF"/>
              </a:solidFill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710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标题 59393"/>
          <p:cNvSpPr/>
          <p:nvPr>
            <p:ph type="title"/>
          </p:nvPr>
        </p:nvSpPr>
        <p:spPr>
          <a:xfrm>
            <a:off x="1409700" y="3114675"/>
            <a:ext cx="6529388" cy="866775"/>
          </a:xfrm>
        </p:spPr>
        <p:txBody>
          <a:bodyPr vert="horz" wrap="square" anchor="b"/>
          <a:p>
            <a:pPr algn="ctr"/>
            <a:r>
              <a:rPr lang="en-US" altLang="zh-CN" sz="4000">
                <a:effectLst>
                  <a:outerShdw blurRad="38100" dist="38100" dir="2700000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6.3 </a:t>
            </a:r>
            <a:r>
              <a:rPr lang="zh-CN" altLang="en-US" sz="4000">
                <a:effectLst>
                  <a:outerShdw blurRad="38100" dist="38100" dir="2700000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伪彩色图像处理 </a:t>
            </a:r>
            <a:endParaRPr lang="zh-CN" altLang="en-US" sz="4000">
              <a:effectLst>
                <a:outerShdw blurRad="38100" dist="38100" dir="2700000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标题 8193"/>
          <p:cNvSpPr>
            <a:spLocks noGrp="1"/>
          </p:cNvSpPr>
          <p:nvPr>
            <p:ph type="title"/>
          </p:nvPr>
        </p:nvSpPr>
        <p:spPr>
          <a:xfrm>
            <a:off x="381000" y="457200"/>
            <a:ext cx="8540750" cy="762000"/>
          </a:xfrm>
        </p:spPr>
        <p:txBody>
          <a:bodyPr anchor="b"/>
          <a:p>
            <a:r>
              <a:rPr lang="zh-CN" altLang="en-US" sz="3600"/>
              <a:t>人眼构造简介</a:t>
            </a:r>
            <a:endParaRPr lang="zh-CN" altLang="en-US" sz="3600"/>
          </a:p>
        </p:txBody>
      </p:sp>
      <p:pic>
        <p:nvPicPr>
          <p:cNvPr id="8195" name="图片 8194" descr="eye1"/>
          <p:cNvPicPr>
            <a:picLocks noChangeAspect="1"/>
          </p:cNvPicPr>
          <p:nvPr/>
        </p:nvPicPr>
        <p:blipFill>
          <a:blip r:embed="rId1"/>
          <a:srcRect l="3030" t="9816" r="1010"/>
          <a:stretch>
            <a:fillRect/>
          </a:stretch>
        </p:blipFill>
        <p:spPr>
          <a:xfrm>
            <a:off x="762000" y="1295400"/>
            <a:ext cx="7467600" cy="5054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6" name="矩形标注 8195"/>
          <p:cNvSpPr/>
          <p:nvPr/>
        </p:nvSpPr>
        <p:spPr>
          <a:xfrm>
            <a:off x="4724400" y="3124200"/>
            <a:ext cx="914400" cy="304800"/>
          </a:xfrm>
          <a:prstGeom prst="wedgeRectCallout">
            <a:avLst>
              <a:gd name="adj1" fmla="val -75694"/>
              <a:gd name="adj2" fmla="val 172398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>
                <a:latin typeface="Arial" panose="020B0604020202090204" pitchFamily="34" charset="0"/>
              </a:rPr>
              <a:t>水晶体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8197" name="矩形 8196"/>
          <p:cNvSpPr/>
          <p:nvPr/>
        </p:nvSpPr>
        <p:spPr>
          <a:xfrm>
            <a:off x="2362200" y="4800600"/>
            <a:ext cx="762000" cy="381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>
                <a:latin typeface="Arial" panose="020B0604020202090204" pitchFamily="34" charset="0"/>
              </a:rPr>
              <a:t>虹膜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8198" name="矩形 8197"/>
          <p:cNvSpPr/>
          <p:nvPr/>
        </p:nvSpPr>
        <p:spPr>
          <a:xfrm>
            <a:off x="2286000" y="4114800"/>
            <a:ext cx="762000" cy="381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>
                <a:latin typeface="Arial" panose="020B0604020202090204" pitchFamily="34" charset="0"/>
              </a:rPr>
              <a:t>角膜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8199" name="矩形 8198"/>
          <p:cNvSpPr/>
          <p:nvPr/>
        </p:nvSpPr>
        <p:spPr>
          <a:xfrm>
            <a:off x="2286000" y="3810000"/>
            <a:ext cx="762000" cy="381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>
                <a:latin typeface="Arial" panose="020B0604020202090204" pitchFamily="34" charset="0"/>
              </a:rPr>
              <a:t>瞳孔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8200" name="矩形 8199"/>
          <p:cNvSpPr/>
          <p:nvPr/>
        </p:nvSpPr>
        <p:spPr>
          <a:xfrm>
            <a:off x="6629400" y="3505200"/>
            <a:ext cx="762000" cy="381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>
                <a:latin typeface="Arial" panose="020B0604020202090204" pitchFamily="34" charset="0"/>
              </a:rPr>
              <a:t>视神经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8201" name="矩形标注 8200"/>
          <p:cNvSpPr/>
          <p:nvPr/>
        </p:nvSpPr>
        <p:spPr>
          <a:xfrm>
            <a:off x="5029200" y="4114800"/>
            <a:ext cx="914400" cy="304800"/>
          </a:xfrm>
          <a:prstGeom prst="wedgeRectCallout">
            <a:avLst>
              <a:gd name="adj1" fmla="val 85417"/>
              <a:gd name="adj2" fmla="val 2606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>
                <a:latin typeface="Arial" panose="020B0604020202090204" pitchFamily="34" charset="0"/>
              </a:rPr>
              <a:t>盲点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8202" name="矩形标注 8201"/>
          <p:cNvSpPr/>
          <p:nvPr/>
        </p:nvSpPr>
        <p:spPr>
          <a:xfrm>
            <a:off x="6019800" y="5181600"/>
            <a:ext cx="1066800" cy="304800"/>
          </a:xfrm>
          <a:prstGeom prst="wedgeRectCallout">
            <a:avLst>
              <a:gd name="adj1" fmla="val -85120"/>
              <a:gd name="adj2" fmla="val -142190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>
                <a:latin typeface="Arial" panose="020B0604020202090204" pitchFamily="34" charset="0"/>
              </a:rPr>
              <a:t>视网膜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8203" name="矩形标注 8202"/>
          <p:cNvSpPr/>
          <p:nvPr/>
        </p:nvSpPr>
        <p:spPr>
          <a:xfrm>
            <a:off x="4800600" y="3733800"/>
            <a:ext cx="1066800" cy="304800"/>
          </a:xfrm>
          <a:prstGeom prst="wedgeRectCallout">
            <a:avLst>
              <a:gd name="adj1" fmla="val 69940"/>
              <a:gd name="adj2" fmla="val 15106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>
                <a:latin typeface="Arial" panose="020B0604020202090204" pitchFamily="34" charset="0"/>
              </a:rPr>
              <a:t>黄斑区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8204" name="矩形 8203"/>
          <p:cNvSpPr/>
          <p:nvPr/>
        </p:nvSpPr>
        <p:spPr>
          <a:xfrm>
            <a:off x="2286000" y="3276600"/>
            <a:ext cx="914400" cy="381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>
                <a:latin typeface="Arial" panose="020B0604020202090204" pitchFamily="34" charset="0"/>
              </a:rPr>
              <a:t>睫状小带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矩形 60417"/>
          <p:cNvSpPr/>
          <p:nvPr/>
        </p:nvSpPr>
        <p:spPr>
          <a:xfrm>
            <a:off x="844550" y="2138363"/>
            <a:ext cx="7532688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0" hangingPunct="0">
              <a:buClrTx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伪彩色处理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是指将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黑白图像转化为彩色图像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，或者是将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单色图像变换成给定彩色分布的图像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。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60419" name="矩形 60418"/>
          <p:cNvSpPr/>
          <p:nvPr/>
        </p:nvSpPr>
        <p:spPr>
          <a:xfrm>
            <a:off x="3148013" y="822325"/>
            <a:ext cx="2813050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基本原理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60420" name="矩形 60419"/>
          <p:cNvSpPr/>
          <p:nvPr/>
        </p:nvSpPr>
        <p:spPr>
          <a:xfrm>
            <a:off x="766763" y="4832350"/>
            <a:ext cx="7962900" cy="1066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基本原理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是将黑白图像或者单色图像的各个灰度级匹配到彩色空间中的一点，从而使单色图像映射成彩色图像。黑白图像中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不同的灰度级赋予不同的彩色。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2" charset="0"/>
            </a:endParaRPr>
          </a:p>
        </p:txBody>
      </p:sp>
      <p:sp>
        <p:nvSpPr>
          <p:cNvPr id="60421" name="矩形 60420"/>
          <p:cNvSpPr/>
          <p:nvPr/>
        </p:nvSpPr>
        <p:spPr>
          <a:xfrm>
            <a:off x="658813" y="3352800"/>
            <a:ext cx="7996237" cy="1066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主要目的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是为了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提高人眼对图像的细节分辨能力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，以达到图像增强的目的。由于人眼对彩色的分辨能力远远高于对灰度的分辨能力，所以将灰度图像转化成彩色表示，就可以提高对图像细节的辨别力。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矩形 61441"/>
          <p:cNvSpPr/>
          <p:nvPr/>
        </p:nvSpPr>
        <p:spPr>
          <a:xfrm>
            <a:off x="3148013" y="822325"/>
            <a:ext cx="2813050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基本原理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graphicFrame>
        <p:nvGraphicFramePr>
          <p:cNvPr id="61443" name="对象 61442"/>
          <p:cNvGraphicFramePr>
            <a:graphicFrameLocks noChangeAspect="1"/>
          </p:cNvGraphicFramePr>
          <p:nvPr/>
        </p:nvGraphicFramePr>
        <p:xfrm>
          <a:off x="4659313" y="2138363"/>
          <a:ext cx="2755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1334135" imgH="190500" progId="Equation.3">
                  <p:embed/>
                </p:oleObj>
              </mc:Choice>
              <mc:Fallback>
                <p:oleObj name="" r:id="rId1" imgW="1334135" imgH="1905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59313" y="2138363"/>
                        <a:ext cx="27559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4" name="对象 61443"/>
          <p:cNvGraphicFramePr>
            <a:graphicFrameLocks noChangeAspect="1"/>
          </p:cNvGraphicFramePr>
          <p:nvPr/>
        </p:nvGraphicFramePr>
        <p:xfrm>
          <a:off x="2497138" y="2171700"/>
          <a:ext cx="8255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444500" imgH="190500" progId="Equation.3">
                  <p:embed/>
                </p:oleObj>
              </mc:Choice>
              <mc:Fallback>
                <p:oleObj name="" r:id="rId3" imgW="444500" imgH="1905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7138" y="2171700"/>
                        <a:ext cx="825500" cy="350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5" name="对象 61444"/>
          <p:cNvGraphicFramePr>
            <a:graphicFrameLocks noChangeAspect="1"/>
          </p:cNvGraphicFramePr>
          <p:nvPr/>
        </p:nvGraphicFramePr>
        <p:xfrm>
          <a:off x="2817813" y="3116263"/>
          <a:ext cx="27971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5" imgW="1308100" imgH="215900" progId="Equation.3">
                  <p:embed/>
                </p:oleObj>
              </mc:Choice>
              <mc:Fallback>
                <p:oleObj name="" r:id="rId5" imgW="1308100" imgH="2159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7813" y="3116263"/>
                        <a:ext cx="2797175" cy="4699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对象 61445"/>
          <p:cNvGraphicFramePr>
            <a:graphicFrameLocks noChangeAspect="1"/>
          </p:cNvGraphicFramePr>
          <p:nvPr/>
        </p:nvGraphicFramePr>
        <p:xfrm>
          <a:off x="2813050" y="3841750"/>
          <a:ext cx="277653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7" imgW="1346835" imgH="228600" progId="Equation.3">
                  <p:embed/>
                </p:oleObj>
              </mc:Choice>
              <mc:Fallback>
                <p:oleObj name="" r:id="rId7" imgW="1346835" imgH="2286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13050" y="3841750"/>
                        <a:ext cx="2776538" cy="473075"/>
                      </a:xfrm>
                      <a:prstGeom prst="rect">
                        <a:avLst/>
                      </a:prstGeom>
                      <a:solidFill>
                        <a:srgbClr val="0099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对象 61446"/>
          <p:cNvGraphicFramePr>
            <a:graphicFrameLocks noChangeAspect="1"/>
          </p:cNvGraphicFramePr>
          <p:nvPr/>
        </p:nvGraphicFramePr>
        <p:xfrm>
          <a:off x="2801938" y="4570413"/>
          <a:ext cx="2757487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9" imgW="1334135" imgH="215900" progId="Equation.3">
                  <p:embed/>
                </p:oleObj>
              </mc:Choice>
              <mc:Fallback>
                <p:oleObj name="" r:id="rId9" imgW="1334135" imgH="2159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01938" y="4570413"/>
                        <a:ext cx="2757487" cy="452437"/>
                      </a:xfrm>
                      <a:prstGeom prst="rect">
                        <a:avLst/>
                      </a:prstGeom>
                      <a:solidFill>
                        <a:srgbClr val="0000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8" name="矩形 61447"/>
          <p:cNvSpPr/>
          <p:nvPr/>
        </p:nvSpPr>
        <p:spPr>
          <a:xfrm>
            <a:off x="1074738" y="5524500"/>
            <a:ext cx="6797675" cy="406400"/>
          </a:xfrm>
          <a:prstGeom prst="rect">
            <a:avLst/>
          </a:prstGeom>
          <a:noFill/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不同的映射函数就能将灰度图像转化为不同的伪彩色图像。</a:t>
            </a:r>
            <a:endParaRPr lang="zh-CN" altLang="en-US" sz="2000" b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61449" name="矩形 61448"/>
          <p:cNvSpPr/>
          <p:nvPr/>
        </p:nvSpPr>
        <p:spPr>
          <a:xfrm>
            <a:off x="1204913" y="2166938"/>
            <a:ext cx="12192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黑白图像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61450" name="右箭头 61449"/>
          <p:cNvSpPr/>
          <p:nvPr/>
        </p:nvSpPr>
        <p:spPr>
          <a:xfrm>
            <a:off x="3584575" y="2176463"/>
            <a:ext cx="841375" cy="320675"/>
          </a:xfrm>
          <a:prstGeom prst="rightArrow">
            <a:avLst>
              <a:gd name="adj1" fmla="val 50000"/>
              <a:gd name="adj2" fmla="val 65594"/>
            </a:avLst>
          </a:prstGeom>
          <a:solidFill>
            <a:schemeClr val="hlink"/>
          </a:solidFill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矩形 62465"/>
          <p:cNvSpPr/>
          <p:nvPr/>
        </p:nvSpPr>
        <p:spPr>
          <a:xfrm>
            <a:off x="3729038" y="822325"/>
            <a:ext cx="2232025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方   法 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62467" name="矩形 62466"/>
          <p:cNvSpPr/>
          <p:nvPr/>
        </p:nvSpPr>
        <p:spPr>
          <a:xfrm>
            <a:off x="2871788" y="2878138"/>
            <a:ext cx="3946525" cy="2055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80000"/>
              </a:spcBef>
              <a:buClrTx/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sym typeface="Wingdings" panose="05000000000000000000" pitchFamily="2" charset="2"/>
              </a:rPr>
              <a:t> </a:t>
            </a: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密度分层法</a:t>
            </a:r>
            <a:endParaRPr lang="zh-CN" altLang="en-US" sz="2800" b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  <a:p>
            <a:pPr eaLnBrk="0" hangingPunct="0">
              <a:spcBef>
                <a:spcPct val="80000"/>
              </a:spcBef>
              <a:buClrTx/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sym typeface="Wingdings" panose="05000000000000000000" pitchFamily="2" charset="2"/>
              </a:rPr>
              <a:t> </a:t>
            </a: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灰度级</a:t>
            </a:r>
            <a:r>
              <a:rPr lang="en-US" altLang="zh-CN" sz="28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-</a:t>
            </a: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彩色变换法</a:t>
            </a:r>
            <a:endParaRPr lang="zh-CN" altLang="en-US" sz="2800" b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  <a:p>
            <a:pPr eaLnBrk="0" hangingPunct="0">
              <a:spcBef>
                <a:spcPct val="80000"/>
              </a:spcBef>
              <a:buClrTx/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sym typeface="Wingdings" panose="05000000000000000000" pitchFamily="2" charset="2"/>
              </a:rPr>
              <a:t> </a:t>
            </a: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频域滤波法</a:t>
            </a:r>
            <a:r>
              <a:rPr lang="zh-CN" altLang="en-US" sz="28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800" b="1"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矩形 63489"/>
          <p:cNvSpPr/>
          <p:nvPr/>
        </p:nvSpPr>
        <p:spPr>
          <a:xfrm>
            <a:off x="457200" y="762000"/>
            <a:ext cx="2813050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密度分层法 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63491" name="图片 634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609600"/>
            <a:ext cx="3582988" cy="2703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2" name="矩形 63491"/>
          <p:cNvSpPr/>
          <p:nvPr/>
        </p:nvSpPr>
        <p:spPr>
          <a:xfrm>
            <a:off x="4876800" y="3276600"/>
            <a:ext cx="35052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图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6.15 </a:t>
            </a:r>
            <a:endParaRPr lang="en-US" altLang="zh-CN" sz="2000" b="1"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2" charset="0"/>
            </a:endParaRPr>
          </a:p>
          <a:p>
            <a:pPr algn="ctr" eaLnBrk="0" hangingPunct="0"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密度法伪彩色处理原理示意图</a:t>
            </a:r>
            <a:r>
              <a:rPr lang="zh-CN" altLang="en-US" sz="2000" b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chemeClr val="folHlink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63493" name="文本占位符 63492"/>
          <p:cNvSpPr>
            <a:spLocks noGrp="1"/>
          </p:cNvSpPr>
          <p:nvPr>
            <p:ph type="body" idx="1"/>
          </p:nvPr>
        </p:nvSpPr>
        <p:spPr>
          <a:xfrm>
            <a:off x="0" y="4114800"/>
            <a:ext cx="8686800" cy="2286000"/>
          </a:xfrm>
        </p:spPr>
        <p:txBody>
          <a:bodyPr/>
          <a:p>
            <a:pPr>
              <a:buNone/>
            </a:pPr>
            <a:r>
              <a:rPr lang="en-US" altLang="zh-CN"/>
              <a:t>            </a:t>
            </a:r>
            <a:r>
              <a:rPr lang="zh-CN" altLang="en-US"/>
              <a:t>将灰度图像中的</a:t>
            </a:r>
            <a:r>
              <a:rPr lang="zh-CN" altLang="en-US">
                <a:solidFill>
                  <a:srgbClr val="0000FF"/>
                </a:solidFill>
              </a:rPr>
              <a:t>像素灰度</a:t>
            </a:r>
            <a:r>
              <a:rPr lang="zh-CN" altLang="en-US"/>
              <a:t>理解为</a:t>
            </a:r>
            <a:r>
              <a:rPr lang="zh-CN" altLang="en-US">
                <a:solidFill>
                  <a:srgbClr val="0000FF"/>
                </a:solidFill>
              </a:rPr>
              <a:t>高度</a:t>
            </a:r>
            <a:r>
              <a:rPr lang="zh-CN" altLang="en-US"/>
              <a:t>，则可以</a:t>
            </a:r>
            <a:r>
              <a:rPr lang="zh-CN" altLang="en-US">
                <a:solidFill>
                  <a:srgbClr val="0000FF"/>
                </a:solidFill>
              </a:rPr>
              <a:t>将图像转为</a:t>
            </a:r>
            <a:r>
              <a:rPr lang="en-US" altLang="zh-CN">
                <a:solidFill>
                  <a:srgbClr val="0000FF"/>
                </a:solidFill>
              </a:rPr>
              <a:t>3</a:t>
            </a:r>
            <a:r>
              <a:rPr lang="zh-CN" altLang="en-US">
                <a:solidFill>
                  <a:srgbClr val="0000FF"/>
                </a:solidFill>
              </a:rPr>
              <a:t>维</a:t>
            </a:r>
            <a:r>
              <a:rPr lang="zh-CN" altLang="en-US"/>
              <a:t>。通过插入分割平面，</a:t>
            </a:r>
            <a:r>
              <a:rPr lang="zh-CN" altLang="en-US">
                <a:solidFill>
                  <a:srgbClr val="0000FF"/>
                </a:solidFill>
              </a:rPr>
              <a:t>将图像划分为不同的“层</a:t>
            </a:r>
            <a:r>
              <a:rPr lang="zh-CN" altLang="en-US"/>
              <a:t>”，为</a:t>
            </a:r>
            <a:r>
              <a:rPr lang="zh-CN" altLang="en-US">
                <a:solidFill>
                  <a:srgbClr val="0000FF"/>
                </a:solidFill>
              </a:rPr>
              <a:t>每一层赋以一种彩色。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矩形 64513"/>
          <p:cNvSpPr/>
          <p:nvPr/>
        </p:nvSpPr>
        <p:spPr>
          <a:xfrm>
            <a:off x="3148013" y="822325"/>
            <a:ext cx="2813050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密度分层法 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64515" name="矩形 64514"/>
          <p:cNvSpPr/>
          <p:nvPr/>
        </p:nvSpPr>
        <p:spPr>
          <a:xfrm>
            <a:off x="3046413" y="5607050"/>
            <a:ext cx="332581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图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6.16 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灰度级到彩色的映射</a:t>
            </a:r>
            <a:r>
              <a:rPr lang="zh-CN" altLang="en-US" sz="2000" b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 </a:t>
            </a:r>
            <a:endParaRPr lang="zh-CN" altLang="en-US" sz="2000" b="1">
              <a:solidFill>
                <a:schemeClr val="folHlink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pic>
        <p:nvPicPr>
          <p:cNvPr id="64516" name="图片 645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550" y="2119313"/>
            <a:ext cx="4589463" cy="328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矩形 65537"/>
          <p:cNvSpPr/>
          <p:nvPr/>
        </p:nvSpPr>
        <p:spPr>
          <a:xfrm>
            <a:off x="3148013" y="822325"/>
            <a:ext cx="2813050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密度分层法 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65539" name="矩形 65538"/>
          <p:cNvSpPr/>
          <p:nvPr/>
        </p:nvSpPr>
        <p:spPr>
          <a:xfrm>
            <a:off x="7954963" y="1328738"/>
            <a:ext cx="4905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例</a:t>
            </a:r>
            <a:endParaRPr lang="zh-CN" altLang="en-US" sz="2400" b="1">
              <a:solidFill>
                <a:schemeClr val="hlink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65540" name="矩形 65539"/>
          <p:cNvSpPr/>
          <p:nvPr/>
        </p:nvSpPr>
        <p:spPr>
          <a:xfrm>
            <a:off x="1066800" y="1447800"/>
            <a:ext cx="10890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图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6.17</a:t>
            </a:r>
            <a:endParaRPr lang="en-US" altLang="zh-CN" sz="2000" b="1"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pic>
        <p:nvPicPr>
          <p:cNvPr id="65541" name="图片 655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338" y="1905000"/>
            <a:ext cx="3209925" cy="2447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2" name="图片 655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05000"/>
            <a:ext cx="3190875" cy="243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3" name="图片 655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10075"/>
            <a:ext cx="3190875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4" name="矩形 65543"/>
          <p:cNvSpPr/>
          <p:nvPr/>
        </p:nvSpPr>
        <p:spPr>
          <a:xfrm>
            <a:off x="334963" y="2765425"/>
            <a:ext cx="796925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m=8</a:t>
            </a:r>
            <a:endParaRPr lang="en-US" altLang="zh-CN" sz="2000" b="1"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2" charset="0"/>
            </a:endParaRPr>
          </a:p>
        </p:txBody>
      </p:sp>
      <p:sp>
        <p:nvSpPr>
          <p:cNvPr id="65545" name="矩形 65544"/>
          <p:cNvSpPr/>
          <p:nvPr/>
        </p:nvSpPr>
        <p:spPr>
          <a:xfrm>
            <a:off x="8001000" y="2895600"/>
            <a:ext cx="9588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m=16</a:t>
            </a:r>
            <a:endParaRPr lang="en-US" altLang="zh-CN" sz="2000" b="1"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2" charset="0"/>
            </a:endParaRPr>
          </a:p>
        </p:txBody>
      </p:sp>
      <p:sp>
        <p:nvSpPr>
          <p:cNvPr id="65546" name="矩形 65545"/>
          <p:cNvSpPr/>
          <p:nvPr/>
        </p:nvSpPr>
        <p:spPr>
          <a:xfrm>
            <a:off x="152400" y="5486400"/>
            <a:ext cx="9588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m=64</a:t>
            </a:r>
            <a:endParaRPr lang="en-US" altLang="zh-CN" sz="2000" b="1"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2" charset="0"/>
            </a:endParaRPr>
          </a:p>
        </p:txBody>
      </p:sp>
      <p:sp>
        <p:nvSpPr>
          <p:cNvPr id="65547" name="矩形 65546"/>
          <p:cNvSpPr/>
          <p:nvPr/>
        </p:nvSpPr>
        <p:spPr>
          <a:xfrm>
            <a:off x="4343400" y="6400800"/>
            <a:ext cx="4800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例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6.8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：密度分层法的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Matlab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实现</a:t>
            </a:r>
            <a:endParaRPr lang="zh-CN" altLang="en-US" sz="2400" b="1" i="1" u="sng">
              <a:solidFill>
                <a:srgbClr val="0000FF"/>
              </a:solidFill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55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矩形 66561"/>
          <p:cNvSpPr/>
          <p:nvPr/>
        </p:nvSpPr>
        <p:spPr>
          <a:xfrm>
            <a:off x="2508250" y="822325"/>
            <a:ext cx="4338638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灰度级</a:t>
            </a:r>
            <a:r>
              <a:rPr lang="en-US" altLang="zh-CN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-</a:t>
            </a: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彩色变换法 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66563" name="图片 665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9425" y="2243138"/>
            <a:ext cx="5360988" cy="2967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4" name="矩形 66563"/>
          <p:cNvSpPr/>
          <p:nvPr/>
        </p:nvSpPr>
        <p:spPr>
          <a:xfrm>
            <a:off x="1597025" y="5562600"/>
            <a:ext cx="6473825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图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6.18 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灰度级－彩色变换伪彩色处理技术原理示意图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（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一幅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单色图像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）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矩形 67585"/>
          <p:cNvSpPr/>
          <p:nvPr/>
        </p:nvSpPr>
        <p:spPr>
          <a:xfrm>
            <a:off x="2508250" y="822325"/>
            <a:ext cx="4338638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灰度级</a:t>
            </a:r>
            <a:r>
              <a:rPr lang="en-US" altLang="zh-CN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-</a:t>
            </a: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彩色变换法 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67587" name="矩形 67586"/>
          <p:cNvSpPr/>
          <p:nvPr/>
        </p:nvSpPr>
        <p:spPr>
          <a:xfrm>
            <a:off x="8148638" y="2308225"/>
            <a:ext cx="488950" cy="3387725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p>
            <a:pPr eaLnBrk="0" hangingPunct="0"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图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6.19 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典型的变换传递函数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 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pic>
        <p:nvPicPr>
          <p:cNvPr id="67588" name="图片 675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0813" y="1893888"/>
            <a:ext cx="6096000" cy="4695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矩形 68609"/>
          <p:cNvSpPr/>
          <p:nvPr/>
        </p:nvSpPr>
        <p:spPr>
          <a:xfrm>
            <a:off x="2508250" y="822325"/>
            <a:ext cx="4338638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灰度级</a:t>
            </a:r>
            <a:r>
              <a:rPr lang="en-US" altLang="zh-CN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-</a:t>
            </a: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彩色变换法 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68611" name="矩形 68610"/>
          <p:cNvSpPr/>
          <p:nvPr/>
        </p:nvSpPr>
        <p:spPr>
          <a:xfrm>
            <a:off x="7954963" y="1328738"/>
            <a:ext cx="4905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例</a:t>
            </a:r>
            <a:endParaRPr lang="zh-CN" altLang="en-US" sz="2400" b="1">
              <a:solidFill>
                <a:schemeClr val="hlink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68613" name="矩形 68612"/>
          <p:cNvSpPr/>
          <p:nvPr/>
        </p:nvSpPr>
        <p:spPr>
          <a:xfrm>
            <a:off x="2971800" y="22002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8615" name="矩形 68614"/>
          <p:cNvSpPr/>
          <p:nvPr/>
        </p:nvSpPr>
        <p:spPr>
          <a:xfrm>
            <a:off x="2514600" y="6400800"/>
            <a:ext cx="5638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例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6.9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：灰度级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-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彩色变换法的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Matlab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实现</a:t>
            </a:r>
            <a:endParaRPr lang="zh-CN" altLang="en-US" sz="2400" b="1" i="1" u="sng">
              <a:solidFill>
                <a:srgbClr val="0000FF"/>
              </a:solidFill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  <p:pic>
        <p:nvPicPr>
          <p:cNvPr id="2210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283" y="1785938"/>
            <a:ext cx="5051425" cy="4549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86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矩形 70657"/>
          <p:cNvSpPr/>
          <p:nvPr/>
        </p:nvSpPr>
        <p:spPr>
          <a:xfrm>
            <a:off x="3148013" y="822325"/>
            <a:ext cx="2813050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频域法</a:t>
            </a:r>
            <a:endParaRPr lang="zh-CN" altLang="en-US" sz="3600" b="1">
              <a:solidFill>
                <a:schemeClr val="bg1"/>
              </a:solidFill>
              <a:latin typeface="Times New Roman" panose="02020503050405090304" pitchFamily="2" charset="0"/>
              <a:ea typeface="华文行楷" pitchFamily="2" charset="-122"/>
            </a:endParaRPr>
          </a:p>
        </p:txBody>
      </p:sp>
      <p:sp>
        <p:nvSpPr>
          <p:cNvPr id="70659" name="矩形 70658"/>
          <p:cNvSpPr/>
          <p:nvPr/>
        </p:nvSpPr>
        <p:spPr>
          <a:xfrm>
            <a:off x="1292225" y="2151063"/>
            <a:ext cx="6805613" cy="838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spcBef>
                <a:spcPct val="45000"/>
              </a:spcBef>
              <a:buClrTx/>
            </a:pP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频域滤波法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输出图像的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伪彩色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与原图像的灰度级无关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  <a:p>
            <a:pPr algn="ctr" eaLnBrk="0" hangingPunct="0">
              <a:spcBef>
                <a:spcPct val="45000"/>
              </a:spcBef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而是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取决于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灰度图像中不同的频率成分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。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70660" name="矩形 70659"/>
          <p:cNvSpPr/>
          <p:nvPr/>
        </p:nvSpPr>
        <p:spPr>
          <a:xfrm>
            <a:off x="1231900" y="3643313"/>
            <a:ext cx="6721475" cy="823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sym typeface="Wingdings" panose="05000000000000000000" pitchFamily="2" charset="2"/>
              </a:rPr>
              <a:t>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 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如果为了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突出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图像中高频成分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（即图像的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细节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）而将其变为蓝色，则只需要将蓝通道滤波器设计成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高通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滤波器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。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70661" name="矩形 70660"/>
          <p:cNvSpPr/>
          <p:nvPr/>
        </p:nvSpPr>
        <p:spPr>
          <a:xfrm>
            <a:off x="1233488" y="5122863"/>
            <a:ext cx="6443662" cy="823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  <a:sym typeface="Wingdings" panose="05000000000000000000" pitchFamily="2" charset="2"/>
              </a:rPr>
              <a:t>  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如果要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抑制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图像中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某种频率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成分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，那么可以设计一个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带阻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滤波器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来达到目的。</a:t>
            </a:r>
            <a:endParaRPr lang="zh-CN" altLang="en-US" sz="2000" b="1"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标题 9217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05800" cy="685800"/>
          </a:xfrm>
        </p:spPr>
        <p:txBody>
          <a:bodyPr anchor="b"/>
          <a:p>
            <a:r>
              <a:rPr lang="zh-CN" altLang="en-US" sz="4000">
                <a:solidFill>
                  <a:schemeClr val="tx1"/>
                </a:solidFill>
              </a:rPr>
              <a:t>人眼的机理简介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9219" name="文本占位符 9218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534400" cy="4724400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FF3300"/>
                </a:solidFill>
              </a:rPr>
              <a:t>人眼的机理与照相机类似：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endParaRPr lang="zh-CN" altLang="en-US">
              <a:solidFill>
                <a:schemeClr val="tx2"/>
              </a:solidFill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zh-CN">
                <a:solidFill>
                  <a:schemeClr val="tx2"/>
                </a:solidFill>
              </a:rPr>
              <a:t>1. </a:t>
            </a:r>
            <a:r>
              <a:rPr lang="zh-CN" altLang="en-US">
                <a:solidFill>
                  <a:srgbClr val="006600"/>
                </a:solidFill>
              </a:rPr>
              <a:t>瞳孔</a:t>
            </a:r>
            <a:r>
              <a:rPr lang="zh-CN" altLang="en-US">
                <a:solidFill>
                  <a:schemeClr val="tx2"/>
                </a:solidFill>
              </a:rPr>
              <a:t>：透明的角膜后是不透明的虹膜，虹膜中间的圆孔称为瞳孔，其直径可调节，从而控制进入人眼内之光通量 </a:t>
            </a:r>
            <a:r>
              <a:rPr lang="en-US" altLang="zh-CN">
                <a:solidFill>
                  <a:schemeClr val="tx2"/>
                </a:solidFill>
              </a:rPr>
              <a:t>↔ </a:t>
            </a:r>
            <a:r>
              <a:rPr lang="zh-CN" altLang="en-US">
                <a:solidFill>
                  <a:srgbClr val="FF3300"/>
                </a:solidFill>
              </a:rPr>
              <a:t>照相机光圈作用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endParaRPr lang="zh-CN" altLang="en-US">
              <a:solidFill>
                <a:schemeClr val="tx2"/>
              </a:solidFill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zh-CN">
                <a:solidFill>
                  <a:schemeClr val="tx2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晶状体</a:t>
            </a:r>
            <a:r>
              <a:rPr lang="zh-CN" altLang="en-US">
                <a:solidFill>
                  <a:schemeClr val="tx2"/>
                </a:solidFill>
              </a:rPr>
              <a:t>：瞳孔后是一扁球形弹性透明体，其曲率可调节，以改变焦距，使不同距离的图在视网膜上成像 </a:t>
            </a:r>
            <a:r>
              <a:rPr lang="en-US" altLang="zh-CN">
                <a:solidFill>
                  <a:schemeClr val="tx2"/>
                </a:solidFill>
              </a:rPr>
              <a:t>↔ </a:t>
            </a:r>
            <a:r>
              <a:rPr lang="zh-CN" altLang="en-US">
                <a:solidFill>
                  <a:srgbClr val="FF3300"/>
                </a:solidFill>
              </a:rPr>
              <a:t>照相机透镜作用</a:t>
            </a:r>
            <a:endParaRPr lang="zh-CN" altLang="en-US" sz="2400">
              <a:solidFill>
                <a:srgbClr val="FF3300"/>
              </a:solidFill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矩形 71681"/>
          <p:cNvSpPr/>
          <p:nvPr/>
        </p:nvSpPr>
        <p:spPr>
          <a:xfrm>
            <a:off x="3148013" y="822325"/>
            <a:ext cx="2813050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Times New Roman" panose="02020503050405090304" pitchFamily="2" charset="0"/>
                <a:ea typeface="华文行楷" pitchFamily="2" charset="-122"/>
              </a:rPr>
              <a:t>频域法</a:t>
            </a:r>
            <a:endParaRPr lang="zh-CN" altLang="en-US" sz="3600" b="1">
              <a:solidFill>
                <a:schemeClr val="bg1"/>
              </a:solidFill>
              <a:latin typeface="Times New Roman" panose="02020503050405090304" pitchFamily="2" charset="0"/>
              <a:ea typeface="华文行楷" pitchFamily="2" charset="-122"/>
            </a:endParaRPr>
          </a:p>
        </p:txBody>
      </p:sp>
      <p:pic>
        <p:nvPicPr>
          <p:cNvPr id="71683" name="图片 716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2351088"/>
            <a:ext cx="7810500" cy="2738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4" name="矩形 71683"/>
          <p:cNvSpPr/>
          <p:nvPr/>
        </p:nvSpPr>
        <p:spPr>
          <a:xfrm>
            <a:off x="1800225" y="5548313"/>
            <a:ext cx="570388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图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6.22 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频率滤波法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伪彩色处理技术原理示意图</a:t>
            </a:r>
            <a:r>
              <a:rPr lang="zh-CN" altLang="en-US" sz="2000" b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chemeClr val="folHlink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标题 72705"/>
          <p:cNvSpPr>
            <a:spLocks noGrp="1"/>
          </p:cNvSpPr>
          <p:nvPr>
            <p:ph type="title"/>
          </p:nvPr>
        </p:nvSpPr>
        <p:spPr>
          <a:xfrm>
            <a:off x="3200400" y="533400"/>
            <a:ext cx="2286000" cy="1143000"/>
          </a:xfrm>
        </p:spPr>
        <p:txBody>
          <a:bodyPr anchor="b"/>
          <a:p>
            <a:pPr algn="ctr"/>
            <a:r>
              <a:rPr lang="zh-CN" altLang="en-US" sz="4000">
                <a:solidFill>
                  <a:srgbClr val="009900"/>
                </a:solidFill>
              </a:rPr>
              <a:t>随堂练习</a:t>
            </a:r>
            <a:endParaRPr lang="zh-CN" altLang="en-US" sz="4000">
              <a:solidFill>
                <a:srgbClr val="009900"/>
              </a:solidFill>
            </a:endParaRPr>
          </a:p>
        </p:txBody>
      </p:sp>
      <p:sp>
        <p:nvSpPr>
          <p:cNvPr id="72707" name="文本占位符 7270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zh-CN" altLang="en-US" sz="2400" dirty="0"/>
              <a:t>1、常用的颜色模型有： RGB、</a:t>
            </a:r>
            <a:r>
              <a:rPr lang="zh-CN" altLang="en-US" sz="2400" u="sng" dirty="0"/>
              <a:t>    CMY /CMYK   </a:t>
            </a:r>
            <a:r>
              <a:rPr lang="zh-CN" altLang="en-US" sz="2400" dirty="0"/>
              <a:t>、</a:t>
            </a:r>
            <a:r>
              <a:rPr lang="zh-CN" altLang="en-US" sz="2400" u="sng" dirty="0"/>
              <a:t>    HSI    </a:t>
            </a:r>
            <a:r>
              <a:rPr lang="zh-CN" altLang="en-US" sz="2400" dirty="0"/>
              <a:t>等。</a:t>
            </a: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2、采用HSI模型时，在以下像素中，色调差别最小的是</a:t>
            </a:r>
            <a:r>
              <a:rPr lang="zh-CN" altLang="en-US" sz="2400" u="sng" dirty="0"/>
              <a:t>      D  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>
              <a:lnSpc>
                <a:spcPct val="90000"/>
              </a:lnSpc>
              <a:buNone/>
            </a:pPr>
            <a:r>
              <a:rPr lang="zh-CN" altLang="en-US" sz="2400" dirty="0"/>
              <a:t>    （A）（0º， 0.2， 100）   和 （40º， 0.2， 200）	</a:t>
            </a:r>
            <a:endParaRPr lang="zh-CN" altLang="en-US" sz="2400" dirty="0"/>
          </a:p>
          <a:p>
            <a:pPr>
              <a:lnSpc>
                <a:spcPct val="90000"/>
              </a:lnSpc>
              <a:buNone/>
            </a:pPr>
            <a:r>
              <a:rPr lang="zh-CN" altLang="en-US" sz="2400" dirty="0"/>
              <a:t>    （B）（240º， 0.3， 200） 和 （120º， 0.2， 100）</a:t>
            </a:r>
            <a:endParaRPr lang="zh-CN" altLang="en-US" sz="2400" dirty="0"/>
          </a:p>
          <a:p>
            <a:pPr>
              <a:lnSpc>
                <a:spcPct val="90000"/>
              </a:lnSpc>
              <a:buNone/>
            </a:pPr>
            <a:r>
              <a:rPr lang="zh-CN" altLang="en-US" sz="2400" dirty="0"/>
              <a:t>    （C）（40º， 0.7， 200）  和 （100º， 0.6， 36）	</a:t>
            </a:r>
            <a:endParaRPr lang="zh-CN" altLang="en-US" sz="2400" dirty="0"/>
          </a:p>
          <a:p>
            <a:pPr>
              <a:lnSpc>
                <a:spcPct val="90000"/>
              </a:lnSpc>
              <a:buNone/>
            </a:pPr>
            <a:r>
              <a:rPr lang="zh-CN" altLang="en-US" sz="2400" dirty="0"/>
              <a:t>    （D）（350º， 0.8， 210） 和 （10º， 0.1， 15）</a:t>
            </a: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3、什么是三原色，什么是伪彩色增强处理？其主要目的是什么？</a:t>
            </a: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4、彩色图像颜色模型HSI的三个基本特征是?</a:t>
            </a:r>
            <a:endParaRPr lang="zh-CN" altLang="en-US" sz="2400" dirty="0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标题 48129"/>
          <p:cNvSpPr/>
          <p:nvPr>
            <p:ph type="title"/>
          </p:nvPr>
        </p:nvSpPr>
        <p:spPr>
          <a:xfrm>
            <a:off x="1409700" y="3114675"/>
            <a:ext cx="6529388" cy="866775"/>
          </a:xfrm>
        </p:spPr>
        <p:txBody>
          <a:bodyPr vert="horz" wrap="square" anchor="b"/>
          <a:p>
            <a:pPr algn="ctr"/>
            <a:r>
              <a:rPr lang="en-US" altLang="zh-CN" sz="4000">
                <a:latin typeface="黑体" pitchFamily="2" charset="-122"/>
                <a:ea typeface="黑体" pitchFamily="2" charset="-122"/>
              </a:rPr>
              <a:t>6.4 </a:t>
            </a:r>
            <a:r>
              <a:rPr lang="zh-CN" altLang="en-US" sz="4000" b="0">
                <a:latin typeface="黑体" pitchFamily="2" charset="-122"/>
                <a:ea typeface="黑体" pitchFamily="2" charset="-122"/>
              </a:rPr>
              <a:t>全彩色图像处理</a:t>
            </a:r>
            <a:endParaRPr lang="zh-CN" altLang="en-US" sz="40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29" name="Text Box 2"/>
          <p:cNvSpPr/>
          <p:nvPr/>
        </p:nvSpPr>
        <p:spPr>
          <a:xfrm>
            <a:off x="2424113" y="425450"/>
            <a:ext cx="5121275" cy="11874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6.4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全彩色图像处理基础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230" name="Rectangle 3"/>
          <p:cNvSpPr/>
          <p:nvPr/>
        </p:nvSpPr>
        <p:spPr>
          <a:xfrm>
            <a:off x="1339850" y="1671638"/>
            <a:ext cx="6332538" cy="25908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6.4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全彩色图像处理基础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全彩色图像处理分为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（</a:t>
            </a:r>
            <a:r>
              <a:rPr lang="en-US" altLang="zh-CN" sz="2000">
                <a:ea typeface="宋体" charset="-122"/>
              </a:rPr>
              <a:t>1</a:t>
            </a:r>
            <a:r>
              <a:rPr lang="zh-CN" altLang="en-US" sz="2000">
                <a:ea typeface="宋体" charset="-122"/>
              </a:rPr>
              <a:t>）处理每一分量，然后合成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（</a:t>
            </a:r>
            <a:r>
              <a:rPr lang="en-US" altLang="zh-CN" sz="2000">
                <a:ea typeface="宋体" charset="-122"/>
              </a:rPr>
              <a:t>2</a:t>
            </a:r>
            <a:r>
              <a:rPr lang="zh-CN" altLang="en-US" sz="2000">
                <a:ea typeface="宋体" charset="-122"/>
              </a:rPr>
              <a:t>）直接对彩色处理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全彩色至少有</a:t>
            </a:r>
            <a:r>
              <a:rPr lang="en-US" altLang="zh-CN" sz="2000">
                <a:ea typeface="宋体" charset="-122"/>
              </a:rPr>
              <a:t>3</a:t>
            </a:r>
            <a:r>
              <a:rPr lang="zh-CN" altLang="en-US" sz="2000">
                <a:ea typeface="宋体" charset="-122"/>
              </a:rPr>
              <a:t>个分量。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原则上前边的灰度处理可移植到彩色，而对每一分量进行处理。 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令</a:t>
            </a:r>
            <a:r>
              <a:rPr lang="en-US" altLang="zh-CN" sz="2000" i="1">
                <a:ea typeface="宋体" charset="-122"/>
              </a:rPr>
              <a:t>c</a:t>
            </a:r>
            <a:r>
              <a:rPr lang="zh-CN" altLang="en-US" sz="2000">
                <a:ea typeface="宋体" charset="-122"/>
              </a:rPr>
              <a:t>代表</a:t>
            </a:r>
            <a:r>
              <a:rPr lang="en-US" altLang="zh-CN" sz="2000">
                <a:ea typeface="宋体" charset="-122"/>
              </a:rPr>
              <a:t>RG</a:t>
            </a:r>
            <a:r>
              <a:rPr lang="zh-CN" altLang="en-US" sz="2000">
                <a:ea typeface="宋体" charset="-122"/>
              </a:rPr>
              <a:t>Ｂ彩色空间中的任意向量：</a:t>
            </a:r>
            <a:endParaRPr lang="zh-CN" altLang="en-US" sz="2000">
              <a:ea typeface="宋体" charset="-122"/>
            </a:endParaRPr>
          </a:p>
        </p:txBody>
      </p:sp>
      <p:graphicFrame>
        <p:nvGraphicFramePr>
          <p:cNvPr id="2231" name="Object 5"/>
          <p:cNvGraphicFramePr>
            <a:graphicFrameLocks noChangeAspect="1"/>
          </p:cNvGraphicFramePr>
          <p:nvPr/>
        </p:nvGraphicFramePr>
        <p:xfrm>
          <a:off x="1616075" y="4402138"/>
          <a:ext cx="576897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066165" imgH="711200" progId="Equation.DSMT4">
                  <p:embed/>
                </p:oleObj>
              </mc:Choice>
              <mc:Fallback>
                <p:oleObj name="" r:id="rId1" imgW="1066165" imgH="7112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16075" y="4402138"/>
                        <a:ext cx="5768975" cy="1571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文本占位符 4915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彩色图像</a:t>
            </a:r>
            <a:r>
              <a:rPr lang="zh-CN" altLang="en-US">
                <a:solidFill>
                  <a:srgbClr val="FF0000"/>
                </a:solidFill>
              </a:rPr>
              <a:t>增强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彩色图像</a:t>
            </a:r>
            <a:r>
              <a:rPr lang="zh-CN" altLang="en-US">
                <a:solidFill>
                  <a:srgbClr val="FF0000"/>
                </a:solidFill>
              </a:rPr>
              <a:t>复原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彩色图像</a:t>
            </a:r>
            <a:r>
              <a:rPr lang="zh-CN" altLang="en-US">
                <a:solidFill>
                  <a:srgbClr val="FF0000"/>
                </a:solidFill>
              </a:rPr>
              <a:t>分析</a:t>
            </a:r>
            <a:r>
              <a:rPr lang="zh-CN" altLang="en-US"/>
              <a:t>：</a:t>
            </a:r>
            <a:endParaRPr lang="zh-CN" altLang="en-US"/>
          </a:p>
          <a:p>
            <a:pPr>
              <a:buNone/>
            </a:pPr>
            <a:r>
              <a:rPr lang="zh-CN" altLang="en-US"/>
              <a:t>             </a:t>
            </a:r>
            <a:r>
              <a:rPr lang="zh-CN" altLang="en-US" sz="2400"/>
              <a:t>彩色图像</a:t>
            </a:r>
            <a:r>
              <a:rPr lang="zh-CN" altLang="en-US" sz="2400">
                <a:solidFill>
                  <a:srgbClr val="0000FF"/>
                </a:solidFill>
              </a:rPr>
              <a:t>补偿</a:t>
            </a:r>
            <a:endParaRPr lang="zh-CN" altLang="en-US" sz="2400">
              <a:solidFill>
                <a:srgbClr val="0000FF"/>
              </a:solidFill>
            </a:endParaRPr>
          </a:p>
          <a:p>
            <a:pPr>
              <a:buNone/>
            </a:pPr>
            <a:r>
              <a:rPr lang="zh-CN" altLang="en-US" sz="2400"/>
              <a:t>                  彩色图像</a:t>
            </a:r>
            <a:r>
              <a:rPr lang="zh-CN" altLang="en-US" sz="2400">
                <a:solidFill>
                  <a:srgbClr val="0000FF"/>
                </a:solidFill>
              </a:rPr>
              <a:t>分割</a:t>
            </a:r>
            <a:endParaRPr lang="zh-CN" altLang="en-US" sz="2400">
              <a:solidFill>
                <a:srgbClr val="0000FF"/>
              </a:solidFill>
            </a:endParaRPr>
          </a:p>
        </p:txBody>
      </p:sp>
      <p:sp>
        <p:nvSpPr>
          <p:cNvPr id="49155" name="矩形 49154"/>
          <p:cNvSpPr/>
          <p:nvPr/>
        </p:nvSpPr>
        <p:spPr>
          <a:xfrm>
            <a:off x="838200" y="990600"/>
            <a:ext cx="4114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>
                <a:solidFill>
                  <a:schemeClr val="tx2"/>
                </a:solidFill>
                <a:latin typeface="Times New Roman" panose="02020503050405090304" pitchFamily="2" charset="0"/>
              </a:rPr>
              <a:t>全彩色图像处理</a:t>
            </a:r>
            <a:endParaRPr lang="zh-CN" altLang="en-US" sz="3600" b="1">
              <a:solidFill>
                <a:schemeClr val="tx2"/>
              </a:solidFill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标题 73729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sp>
        <p:nvSpPr>
          <p:cNvPr id="73731" name="文本占位符 73730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bg2"/>
                </a:solidFill>
              </a:rPr>
              <a:t>注意</a:t>
            </a:r>
            <a:r>
              <a:rPr lang="zh-CN" altLang="en-US"/>
              <a:t>：这里的彩色是相对第三章中的灰度变换而言的，不是指色彩空间的变换。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buNone/>
            </a:pPr>
            <a:r>
              <a:rPr lang="zh-CN" altLang="en-US"/>
              <a:t>	与灰度变换的区别在于，此时</a:t>
            </a:r>
            <a:r>
              <a:rPr lang="en-US" altLang="zh-CN" b="0" i="1"/>
              <a:t>f </a:t>
            </a:r>
            <a:r>
              <a:rPr lang="en-US" altLang="zh-CN" b="0"/>
              <a:t>(</a:t>
            </a:r>
            <a:r>
              <a:rPr lang="en-US" altLang="zh-CN" b="0" i="1"/>
              <a:t>x</a:t>
            </a:r>
            <a:r>
              <a:rPr lang="en-US" altLang="zh-CN" b="0"/>
              <a:t>, </a:t>
            </a:r>
            <a:r>
              <a:rPr lang="en-US" altLang="zh-CN" b="0" i="1"/>
              <a:t>y</a:t>
            </a:r>
            <a:r>
              <a:rPr lang="en-US" altLang="zh-CN" b="0"/>
              <a:t>)</a:t>
            </a:r>
            <a:r>
              <a:rPr lang="zh-CN" altLang="en-US"/>
              <a:t>是一个向量，有三个分量。</a:t>
            </a:r>
            <a:endParaRPr lang="zh-CN" altLang="en-US"/>
          </a:p>
        </p:txBody>
      </p:sp>
      <p:graphicFrame>
        <p:nvGraphicFramePr>
          <p:cNvPr id="73732" name="对象 73731"/>
          <p:cNvGraphicFramePr/>
          <p:nvPr/>
        </p:nvGraphicFramePr>
        <p:xfrm>
          <a:off x="2895600" y="3200400"/>
          <a:ext cx="29432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1243965" imgH="203200" progId="Equation.3">
                  <p:embed/>
                </p:oleObj>
              </mc:Choice>
              <mc:Fallback>
                <p:oleObj name="" r:id="rId1" imgW="1243965" imgH="2032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5600" y="3200400"/>
                        <a:ext cx="2943225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6.5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彩色变换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254" name="Rectangle 3"/>
          <p:cNvSpPr/>
          <p:nvPr/>
        </p:nvSpPr>
        <p:spPr>
          <a:xfrm>
            <a:off x="1520825" y="1639888"/>
            <a:ext cx="5727700" cy="35655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6.5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彩色变换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6.5.1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公式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en-US" altLang="zh-CN" sz="2000">
                <a:ea typeface="宋体" charset="-122"/>
              </a:rPr>
              <a:t>RGB</a:t>
            </a:r>
            <a:r>
              <a:rPr lang="zh-CN" altLang="en-US" sz="2000">
                <a:ea typeface="宋体" charset="-122"/>
              </a:rPr>
              <a:t>分量图及</a:t>
            </a:r>
            <a:r>
              <a:rPr lang="en-US" altLang="zh-CN" sz="2000">
                <a:ea typeface="宋体" charset="-122"/>
              </a:rPr>
              <a:t>HSI</a:t>
            </a:r>
            <a:r>
              <a:rPr lang="zh-CN" altLang="en-US" sz="2000">
                <a:ea typeface="宋体" charset="-122"/>
              </a:rPr>
              <a:t>分量图。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假设要改变图像亮度，在</a:t>
            </a:r>
            <a:r>
              <a:rPr lang="en-US" altLang="zh-CN" sz="2000">
                <a:ea typeface="宋体" charset="-122"/>
              </a:rPr>
              <a:t>HSI</a:t>
            </a:r>
            <a:r>
              <a:rPr lang="zh-CN" altLang="en-US" sz="2000">
                <a:ea typeface="宋体" charset="-122"/>
              </a:rPr>
              <a:t>空间中，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endParaRPr lang="zh-CN" altLang="en-US" sz="2000">
              <a:ea typeface="宋体" charset="-122"/>
            </a:endParaRPr>
          </a:p>
          <a:p>
            <a:pPr marL="0" indent="304800" eaLnBrk="0" hangingPunct="0"/>
            <a:endParaRPr lang="zh-CN" altLang="en-US" sz="2000">
              <a:ea typeface="宋体" charset="-122"/>
            </a:endParaRPr>
          </a:p>
          <a:p>
            <a:pPr marL="0" indent="304800" eaLnBrk="0" hangingPunct="0"/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在</a:t>
            </a:r>
            <a:r>
              <a:rPr lang="en-US" altLang="zh-CN" sz="2000">
                <a:ea typeface="宋体" charset="-122"/>
              </a:rPr>
              <a:t>RGB</a:t>
            </a:r>
            <a:r>
              <a:rPr lang="zh-CN" altLang="en-US" sz="2000">
                <a:ea typeface="宋体" charset="-122"/>
              </a:rPr>
              <a:t>空间，</a:t>
            </a:r>
            <a:r>
              <a:rPr lang="en-US" altLang="zh-CN" sz="2000">
                <a:ea typeface="宋体" charset="-122"/>
              </a:rPr>
              <a:t>3</a:t>
            </a:r>
            <a:r>
              <a:rPr lang="zh-CN" altLang="en-US" sz="2000">
                <a:ea typeface="宋体" charset="-122"/>
              </a:rPr>
              <a:t>个分量必须：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endParaRPr lang="zh-CN" altLang="en-US" sz="2000">
              <a:ea typeface="宋体" charset="-122"/>
            </a:endParaRPr>
          </a:p>
          <a:p>
            <a:pPr marL="0" indent="304800" eaLnBrk="0" hangingPunct="0"/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下页图显示了            的结果。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255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256" name="Object 5"/>
          <p:cNvGraphicFramePr>
            <a:graphicFrameLocks noChangeAspect="1"/>
          </p:cNvGraphicFramePr>
          <p:nvPr/>
        </p:nvGraphicFramePr>
        <p:xfrm>
          <a:off x="2479675" y="3022600"/>
          <a:ext cx="2084388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673735" imgH="457200" progId="Equation.DSMT4">
                  <p:embed/>
                </p:oleObj>
              </mc:Choice>
              <mc:Fallback>
                <p:oleObj name="" r:id="rId1" imgW="673735" imgH="4572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79675" y="3022600"/>
                        <a:ext cx="2084388" cy="735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7" name="Object 6"/>
          <p:cNvGraphicFramePr>
            <a:graphicFrameLocks noChangeAspect="1"/>
          </p:cNvGraphicFramePr>
          <p:nvPr/>
        </p:nvGraphicFramePr>
        <p:xfrm>
          <a:off x="2254250" y="4179888"/>
          <a:ext cx="265588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765810" imgH="481965" progId="Equation.DSMT4">
                  <p:embed/>
                </p:oleObj>
              </mc:Choice>
              <mc:Fallback>
                <p:oleObj name="" r:id="rId3" imgW="765810" imgH="481965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0" y="4179888"/>
                        <a:ext cx="2655888" cy="727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8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259" name="Object 8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5" imgW="312420" imgH="177800" progId="Equation.DSMT4">
                  <p:embed/>
                </p:oleObj>
              </mc:Choice>
              <mc:Fallback>
                <p:oleObj name="" r:id="rId5" imgW="312420" imgH="1778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0" name="Rectangle 9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261" name="Object 10"/>
          <p:cNvGraphicFramePr>
            <a:graphicFrameLocks noChangeAspect="1"/>
          </p:cNvGraphicFramePr>
          <p:nvPr/>
        </p:nvGraphicFramePr>
        <p:xfrm>
          <a:off x="3125788" y="4873625"/>
          <a:ext cx="700087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7" imgW="312420" imgH="177800" progId="Equation.DSMT4">
                  <p:embed/>
                </p:oleObj>
              </mc:Choice>
              <mc:Fallback>
                <p:oleObj name="" r:id="rId7" imgW="312420" imgH="17780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25788" y="4873625"/>
                        <a:ext cx="700087" cy="271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4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6.5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彩色变换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265" name="Rectangle 3"/>
          <p:cNvSpPr/>
          <p:nvPr/>
        </p:nvSpPr>
        <p:spPr>
          <a:xfrm>
            <a:off x="803275" y="1668463"/>
            <a:ext cx="1560513" cy="21018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6.5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彩色变换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6.5.1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公式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改变图像亮度实例：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266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267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268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9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270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271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2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27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913" y="1781175"/>
            <a:ext cx="6286500" cy="3916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标题 74753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sp>
        <p:nvSpPr>
          <p:cNvPr id="74755" name="文本占位符 74754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876800"/>
          </a:xfrm>
        </p:spPr>
        <p:txBody>
          <a:bodyPr/>
          <a:p>
            <a:pPr>
              <a:buNone/>
            </a:pPr>
            <a:r>
              <a:rPr lang="zh-CN" altLang="en-US"/>
              <a:t>回顾第三章学过的灰度变换：</a:t>
            </a:r>
            <a:endParaRPr lang="zh-CN" altLang="en-US"/>
          </a:p>
          <a:p>
            <a:r>
              <a:rPr lang="zh-CN" altLang="en-US">
                <a:solidFill>
                  <a:schemeClr val="accent2"/>
                </a:solidFill>
              </a:rPr>
              <a:t>灰度反转</a:t>
            </a:r>
            <a:r>
              <a:rPr lang="zh-CN" altLang="en-US"/>
              <a:t>  </a:t>
            </a:r>
            <a:r>
              <a:rPr lang="en-US" altLang="zh-CN" i="1"/>
              <a:t>s</a:t>
            </a:r>
            <a:r>
              <a:rPr lang="en-US" altLang="zh-CN"/>
              <a:t> = </a:t>
            </a:r>
            <a:r>
              <a:rPr lang="en-US" altLang="zh-CN" i="1"/>
              <a:t>L</a:t>
            </a:r>
            <a:r>
              <a:rPr lang="en-US" altLang="zh-CN"/>
              <a:t> – 1 – </a:t>
            </a:r>
            <a:r>
              <a:rPr lang="en-US" altLang="zh-CN" i="1"/>
              <a:t>r      </a:t>
            </a:r>
            <a:r>
              <a:rPr lang="en-US" altLang="zh-CN">
                <a:latin typeface="Times New Roman" panose="02020503050405090304" pitchFamily="2" charset="0"/>
              </a:rPr>
              <a:t>——</a:t>
            </a:r>
            <a:r>
              <a:rPr lang="en-US" altLang="zh-CN"/>
              <a:t>  </a:t>
            </a:r>
            <a:r>
              <a:rPr lang="zh-CN" altLang="en-US"/>
              <a:t>彩色反转</a:t>
            </a:r>
            <a:endParaRPr lang="zh-CN" altLang="en-US" i="1"/>
          </a:p>
          <a:p>
            <a:r>
              <a:rPr lang="zh-CN" altLang="en-US">
                <a:solidFill>
                  <a:schemeClr val="accent2"/>
                </a:solidFill>
              </a:rPr>
              <a:t>对数变换</a:t>
            </a:r>
            <a:r>
              <a:rPr lang="zh-CN" altLang="en-US"/>
              <a:t>  </a:t>
            </a:r>
            <a:r>
              <a:rPr lang="en-US" altLang="zh-CN" i="1"/>
              <a:t>s</a:t>
            </a:r>
            <a:r>
              <a:rPr lang="en-US" altLang="zh-CN"/>
              <a:t> = </a:t>
            </a:r>
            <a:r>
              <a:rPr lang="en-US" altLang="zh-CN" i="1"/>
              <a:t>c </a:t>
            </a:r>
            <a:r>
              <a:rPr lang="en-US" altLang="zh-CN"/>
              <a:t>log(1 + </a:t>
            </a:r>
            <a:r>
              <a:rPr lang="en-US" altLang="zh-CN" i="1"/>
              <a:t>r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>
                <a:solidFill>
                  <a:schemeClr val="accent2"/>
                </a:solidFill>
              </a:rPr>
              <a:t>幂律变换</a:t>
            </a:r>
            <a:r>
              <a:rPr lang="zh-CN" altLang="en-US"/>
              <a:t> </a:t>
            </a:r>
            <a:r>
              <a:rPr lang="en-US" altLang="zh-CN" i="1"/>
              <a:t>s</a:t>
            </a:r>
            <a:r>
              <a:rPr lang="en-US" altLang="zh-CN"/>
              <a:t> = </a:t>
            </a:r>
            <a:r>
              <a:rPr lang="en-US" altLang="zh-CN" i="1"/>
              <a:t>c r</a:t>
            </a:r>
            <a:r>
              <a:rPr lang="en-US" altLang="zh-CN" i="1" baseline="30000"/>
              <a:t>γ</a:t>
            </a:r>
            <a:endParaRPr lang="en-US" altLang="zh-CN" i="1" baseline="30000"/>
          </a:p>
          <a:p>
            <a:r>
              <a:rPr lang="zh-CN" altLang="en-US">
                <a:solidFill>
                  <a:schemeClr val="bg2"/>
                </a:solidFill>
              </a:rPr>
              <a:t>分段线性变换</a:t>
            </a:r>
            <a:endParaRPr lang="zh-CN" altLang="en-US">
              <a:solidFill>
                <a:schemeClr val="bg2"/>
              </a:solidFill>
            </a:endParaRPr>
          </a:p>
          <a:p>
            <a:r>
              <a:rPr lang="zh-CN" altLang="en-US">
                <a:solidFill>
                  <a:schemeClr val="bg2"/>
                </a:solidFill>
              </a:rPr>
              <a:t>直方图均衡</a:t>
            </a:r>
            <a:endParaRPr lang="zh-CN" altLang="en-US">
              <a:solidFill>
                <a:schemeClr val="bg2"/>
              </a:solidFill>
            </a:endParaRPr>
          </a:p>
          <a:p>
            <a:r>
              <a:rPr lang="zh-CN" altLang="en-US">
                <a:solidFill>
                  <a:schemeClr val="bg2"/>
                </a:solidFill>
              </a:rPr>
              <a:t>直方图拉伸</a:t>
            </a:r>
            <a:endParaRPr lang="zh-CN" altLang="en-US">
              <a:solidFill>
                <a:schemeClr val="bg2"/>
              </a:solidFill>
            </a:endParaRPr>
          </a:p>
          <a:p>
            <a:pPr>
              <a:buNone/>
            </a:pPr>
            <a:r>
              <a:rPr lang="zh-CN" altLang="en-US">
                <a:solidFill>
                  <a:schemeClr val="bg2"/>
                </a:solidFill>
              </a:rPr>
              <a:t>后三种不能用分别处理</a:t>
            </a:r>
            <a:r>
              <a:rPr lang="en-US" altLang="zh-CN">
                <a:solidFill>
                  <a:schemeClr val="bg2"/>
                </a:solidFill>
              </a:rPr>
              <a:t>RGB</a:t>
            </a:r>
            <a:r>
              <a:rPr lang="zh-CN" altLang="en-US">
                <a:solidFill>
                  <a:schemeClr val="bg2"/>
                </a:solidFill>
              </a:rPr>
              <a:t>分量的方式处理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标题 75777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sp>
        <p:nvSpPr>
          <p:cNvPr id="75779" name="文本占位符 7577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bg2"/>
                </a:solidFill>
              </a:rPr>
              <a:t>彩色反转</a:t>
            </a:r>
            <a:r>
              <a:rPr lang="en-US" altLang="zh-CN"/>
              <a:t>(</a:t>
            </a:r>
            <a:r>
              <a:rPr lang="zh-CN" altLang="en-US"/>
              <a:t>求</a:t>
            </a:r>
            <a:r>
              <a:rPr lang="zh-CN" altLang="en-US">
                <a:solidFill>
                  <a:schemeClr val="bg2"/>
                </a:solidFill>
              </a:rPr>
              <a:t>补色</a:t>
            </a:r>
            <a:r>
              <a:rPr lang="en-US" altLang="zh-CN"/>
              <a:t>)(</a:t>
            </a:r>
            <a:r>
              <a:rPr lang="zh-CN" altLang="en-US"/>
              <a:t>底片效果</a:t>
            </a:r>
            <a:r>
              <a:rPr lang="en-US" altLang="zh-CN"/>
              <a:t>)</a:t>
            </a:r>
            <a:endParaRPr lang="en-US" altLang="zh-CN"/>
          </a:p>
          <a:p>
            <a:pPr>
              <a:buNone/>
            </a:pPr>
            <a:endParaRPr lang="en-US" altLang="zh-CN" sz="1000"/>
          </a:p>
          <a:p>
            <a:pPr>
              <a:buNone/>
            </a:pPr>
            <a:r>
              <a:rPr lang="zh-CN" altLang="en-US">
                <a:solidFill>
                  <a:schemeClr val="bg2"/>
                </a:solidFill>
              </a:rPr>
              <a:t>补色</a:t>
            </a:r>
            <a:r>
              <a:rPr lang="zh-CN" altLang="en-US"/>
              <a:t>：彩色环中相对的颜色为补色。</a:t>
            </a:r>
            <a:endParaRPr lang="zh-CN" altLang="en-US"/>
          </a:p>
          <a:p>
            <a:pPr>
              <a:buNone/>
            </a:pPr>
            <a:r>
              <a:rPr lang="zh-CN" altLang="en-US"/>
              <a:t>		   一种颜色和它的补色相加等于白色。</a:t>
            </a:r>
            <a:endParaRPr lang="zh-CN" altLang="en-US"/>
          </a:p>
        </p:txBody>
      </p:sp>
      <p:pic>
        <p:nvPicPr>
          <p:cNvPr id="75780" name="图片 757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4000500"/>
            <a:ext cx="560070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305800" cy="685800"/>
          </a:xfrm>
        </p:spPr>
        <p:txBody>
          <a:bodyPr anchor="b"/>
          <a:p>
            <a:r>
              <a:rPr lang="zh-CN" altLang="en-US" sz="4000">
                <a:solidFill>
                  <a:schemeClr val="tx1"/>
                </a:solidFill>
              </a:rPr>
              <a:t>人眼的机理简介</a:t>
            </a:r>
            <a:endParaRPr lang="zh-CN" altLang="en-US" sz="4000">
              <a:solidFill>
                <a:schemeClr val="tx1"/>
              </a:solidFill>
            </a:endParaRPr>
          </a:p>
        </p:txBody>
      </p:sp>
      <p:sp>
        <p:nvSpPr>
          <p:cNvPr id="10243" name="文本占位符 1024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8534400" cy="4724400"/>
          </a:xfrm>
        </p:spPr>
        <p:txBody>
          <a:bodyPr/>
          <a:p>
            <a:pPr>
              <a:lnSpc>
                <a:spcPct val="125000"/>
              </a:lnSpc>
            </a:pPr>
            <a:r>
              <a:rPr lang="zh-CN" altLang="en-US">
                <a:solidFill>
                  <a:srgbClr val="FF3300"/>
                </a:solidFill>
              </a:rPr>
              <a:t>人眼的机理与照相机类似：</a:t>
            </a:r>
            <a:r>
              <a:rPr lang="zh-CN" altLang="en-US" sz="2800">
                <a:solidFill>
                  <a:schemeClr val="tx2"/>
                </a:solidFill>
              </a:rPr>
              <a:t> </a:t>
            </a:r>
            <a:endParaRPr lang="zh-CN" altLang="en-US" sz="2800">
              <a:solidFill>
                <a:schemeClr val="tx2"/>
              </a:solidFill>
            </a:endParaRPr>
          </a:p>
          <a:p>
            <a:pPr lvl="1">
              <a:lnSpc>
                <a:spcPct val="125000"/>
              </a:lnSpc>
              <a:buNone/>
            </a:pPr>
            <a:r>
              <a:rPr lang="en-US" altLang="zh-CN">
                <a:solidFill>
                  <a:schemeClr val="tx2"/>
                </a:solidFill>
              </a:rPr>
              <a:t>3. </a:t>
            </a:r>
            <a:r>
              <a:rPr lang="zh-CN" altLang="en-US">
                <a:solidFill>
                  <a:srgbClr val="006600"/>
                </a:solidFill>
              </a:rPr>
              <a:t>视细胞</a:t>
            </a:r>
            <a:r>
              <a:rPr lang="zh-CN" altLang="en-US">
                <a:solidFill>
                  <a:schemeClr val="tx2"/>
                </a:solidFill>
              </a:rPr>
              <a:t>：视网膜上集中了大量视细胞，分为两类： </a:t>
            </a:r>
            <a:endParaRPr lang="zh-CN" altLang="en-US">
              <a:solidFill>
                <a:schemeClr val="tx2"/>
              </a:solidFill>
            </a:endParaRPr>
          </a:p>
          <a:p>
            <a:pPr lvl="2">
              <a:lnSpc>
                <a:spcPct val="125000"/>
              </a:lnSpc>
            </a:pPr>
            <a:r>
              <a:rPr lang="en-US" altLang="zh-CN">
                <a:solidFill>
                  <a:schemeClr val="tx2"/>
                </a:solidFill>
              </a:rPr>
              <a:t>1</a:t>
            </a:r>
            <a:r>
              <a:rPr lang="zh-CN" altLang="en-US">
                <a:solidFill>
                  <a:schemeClr val="tx2"/>
                </a:solidFill>
              </a:rPr>
              <a:t>） </a:t>
            </a:r>
            <a:r>
              <a:rPr lang="zh-CN" altLang="en-US">
                <a:solidFill>
                  <a:srgbClr val="006600"/>
                </a:solidFill>
              </a:rPr>
              <a:t>锥状细胞</a:t>
            </a:r>
            <a:r>
              <a:rPr lang="zh-CN" altLang="en-US">
                <a:solidFill>
                  <a:schemeClr val="tx2"/>
                </a:solidFill>
              </a:rPr>
              <a:t>：明视细胞，在强光下检测亮度和颜色</a:t>
            </a:r>
            <a:r>
              <a:rPr lang="zh-CN" altLang="en-US">
                <a:solidFill>
                  <a:srgbClr val="FF0000"/>
                </a:solidFill>
              </a:rPr>
              <a:t>（白昼视觉细胞）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endParaRPr lang="zh-CN" altLang="en-US">
              <a:solidFill>
                <a:schemeClr val="tx2"/>
              </a:solidFill>
            </a:endParaRPr>
          </a:p>
          <a:p>
            <a:pPr lvl="2">
              <a:lnSpc>
                <a:spcPct val="125000"/>
              </a:lnSpc>
            </a:pPr>
            <a:r>
              <a:rPr lang="en-US" altLang="zh-CN">
                <a:solidFill>
                  <a:schemeClr val="tx2"/>
                </a:solidFill>
              </a:rPr>
              <a:t>2</a:t>
            </a:r>
            <a:r>
              <a:rPr lang="zh-CN" altLang="en-US">
                <a:solidFill>
                  <a:schemeClr val="tx2"/>
                </a:solidFill>
              </a:rPr>
              <a:t>） </a:t>
            </a:r>
            <a:r>
              <a:rPr lang="zh-CN" altLang="en-US">
                <a:solidFill>
                  <a:srgbClr val="006600"/>
                </a:solidFill>
              </a:rPr>
              <a:t>杆</a:t>
            </a:r>
            <a:r>
              <a:rPr lang="en-US" altLang="zh-CN">
                <a:solidFill>
                  <a:srgbClr val="006600"/>
                </a:solidFill>
              </a:rPr>
              <a:t>(</a:t>
            </a:r>
            <a:r>
              <a:rPr lang="zh-CN" altLang="en-US">
                <a:solidFill>
                  <a:srgbClr val="006600"/>
                </a:solidFill>
              </a:rPr>
              <a:t>柱</a:t>
            </a:r>
            <a:r>
              <a:rPr lang="en-US" altLang="zh-CN">
                <a:solidFill>
                  <a:srgbClr val="006600"/>
                </a:solidFill>
              </a:rPr>
              <a:t>)</a:t>
            </a:r>
            <a:r>
              <a:rPr lang="zh-CN" altLang="en-US">
                <a:solidFill>
                  <a:srgbClr val="006600"/>
                </a:solidFill>
              </a:rPr>
              <a:t>状细胞</a:t>
            </a:r>
            <a:r>
              <a:rPr lang="zh-CN" altLang="en-US">
                <a:solidFill>
                  <a:schemeClr val="tx2"/>
                </a:solidFill>
              </a:rPr>
              <a:t>：暗视细胞，在弱光下检测亮度，无色彩感觉</a:t>
            </a:r>
            <a:r>
              <a:rPr lang="zh-CN" altLang="en-US">
                <a:solidFill>
                  <a:srgbClr val="FF0000"/>
                </a:solidFill>
              </a:rPr>
              <a:t>（夜视觉细胞 ）</a:t>
            </a:r>
            <a:endParaRPr lang="zh-CN" altLang="en-US">
              <a:solidFill>
                <a:srgbClr val="FF0000"/>
              </a:solidFill>
            </a:endParaRPr>
          </a:p>
          <a:p>
            <a:pPr lvl="2">
              <a:lnSpc>
                <a:spcPct val="125000"/>
              </a:lnSpc>
            </a:pPr>
            <a:r>
              <a:rPr lang="zh-CN" altLang="en-US">
                <a:solidFill>
                  <a:schemeClr val="tx2"/>
                </a:solidFill>
              </a:rPr>
              <a:t>其中，每个锥状视细胞连接着一个视神经末梢，故分辨率高，分辨细节、颜色；多个杆状视细胞连接着一个视神经末梢，故分辨率低，</a:t>
            </a:r>
            <a:r>
              <a:rPr lang="zh-CN" altLang="en-US"/>
              <a:t>仅分辨图的轮廓。</a:t>
            </a:r>
            <a:endParaRPr lang="zh-CN" altLang="en-US" sz="2000">
              <a:solidFill>
                <a:schemeClr val="tx2"/>
              </a:solidFill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标题 76801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graphicFrame>
        <p:nvGraphicFramePr>
          <p:cNvPr id="76803" name="对象 76802"/>
          <p:cNvGraphicFramePr>
            <a:graphicFrameLocks noChangeAspect="1"/>
          </p:cNvGraphicFramePr>
          <p:nvPr/>
        </p:nvGraphicFramePr>
        <p:xfrm>
          <a:off x="1143000" y="1828800"/>
          <a:ext cx="6465888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" imgW="2678430" imgH="711200" progId="Equation.3">
                  <p:embed/>
                </p:oleObj>
              </mc:Choice>
              <mc:Fallback>
                <p:oleObj name="" r:id="rId1" imgW="2678430" imgH="7112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43000" y="1828800"/>
                        <a:ext cx="6465888" cy="187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04" name="图片 76803" descr="Fig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3" y="3886200"/>
            <a:ext cx="2895600" cy="2895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5" name="右箭头 76804"/>
          <p:cNvSpPr/>
          <p:nvPr/>
        </p:nvSpPr>
        <p:spPr>
          <a:xfrm>
            <a:off x="3656013" y="5105400"/>
            <a:ext cx="1828800" cy="533400"/>
          </a:xfrm>
          <a:prstGeom prst="rightArrow">
            <a:avLst>
              <a:gd name="adj1" fmla="val 50000"/>
              <a:gd name="adj2" fmla="val 8571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76806" name="图片 76805" descr="未命名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213" y="3886200"/>
            <a:ext cx="2897187" cy="2897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88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6.5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彩色变换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289" name="Rectangle 3"/>
          <p:cNvSpPr/>
          <p:nvPr/>
        </p:nvSpPr>
        <p:spPr>
          <a:xfrm>
            <a:off x="855663" y="1677988"/>
            <a:ext cx="1625600" cy="23463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6.5.2  </a:t>
            </a:r>
            <a:endParaRPr lang="en-US" altLang="zh-CN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>
                <a:solidFill>
                  <a:srgbClr val="FF0000"/>
                </a:solidFill>
                <a:ea typeface="宋体" charset="-122"/>
              </a:rPr>
              <a:t>补色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</a:t>
            </a:r>
            <a:r>
              <a:rPr lang="zh-CN" altLang="zh-CN" sz="2000">
                <a:ea typeface="宋体" charset="-122"/>
              </a:rPr>
              <a:t>例</a:t>
            </a:r>
            <a:r>
              <a:rPr lang="en-US" altLang="zh-CN" sz="2000">
                <a:ea typeface="宋体" charset="-122"/>
              </a:rPr>
              <a:t>6.7</a:t>
            </a:r>
            <a:r>
              <a:rPr lang="zh-CN" altLang="en-US" sz="2000">
                <a:ea typeface="宋体" charset="-122"/>
              </a:rPr>
              <a:t>给出了在</a:t>
            </a:r>
            <a:r>
              <a:rPr lang="en-US" altLang="zh-CN" sz="2000">
                <a:ea typeface="宋体" charset="-122"/>
              </a:rPr>
              <a:t>RGB</a:t>
            </a:r>
            <a:r>
              <a:rPr lang="zh-CN" altLang="en-US" sz="2000">
                <a:ea typeface="宋体" charset="-122"/>
              </a:rPr>
              <a:t>空间及</a:t>
            </a:r>
            <a:r>
              <a:rPr lang="en-US" altLang="zh-CN" sz="2000">
                <a:ea typeface="宋体" charset="-122"/>
              </a:rPr>
              <a:t>HSI</a:t>
            </a:r>
            <a:r>
              <a:rPr lang="zh-CN" altLang="en-US" sz="2000">
                <a:ea typeface="宋体" charset="-122"/>
              </a:rPr>
              <a:t>空间下，补色的求法。</a:t>
            </a:r>
            <a:endParaRPr lang="zh-CN" altLang="en-US" sz="2000">
              <a:ea typeface="宋体" charset="-122"/>
            </a:endParaRPr>
          </a:p>
        </p:txBody>
      </p:sp>
      <p:sp>
        <p:nvSpPr>
          <p:cNvPr id="229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29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292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3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294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295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6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297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075" y="1604963"/>
            <a:ext cx="6302375" cy="50371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标题 77825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sp>
        <p:nvSpPr>
          <p:cNvPr id="77827" name="文本占位符 7782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幂律变换</a:t>
            </a:r>
            <a:endParaRPr lang="zh-CN" altLang="en-US"/>
          </a:p>
        </p:txBody>
      </p:sp>
      <p:pic>
        <p:nvPicPr>
          <p:cNvPr id="77828" name="图片 77827" descr="Fig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819400"/>
            <a:ext cx="3208338" cy="3208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9" name="图片 77828" descr="未命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819400"/>
            <a:ext cx="3206750" cy="320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30" name="右箭头 77829"/>
          <p:cNvSpPr/>
          <p:nvPr/>
        </p:nvSpPr>
        <p:spPr>
          <a:xfrm>
            <a:off x="3733800" y="4191000"/>
            <a:ext cx="1828800" cy="533400"/>
          </a:xfrm>
          <a:prstGeom prst="rightArrow">
            <a:avLst>
              <a:gd name="adj1" fmla="val 50000"/>
              <a:gd name="adj2" fmla="val 8571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77831" name="对象 77830"/>
          <p:cNvGraphicFramePr/>
          <p:nvPr/>
        </p:nvGraphicFramePr>
        <p:xfrm>
          <a:off x="3962400" y="3505200"/>
          <a:ext cx="1111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3" imgW="469900" imgH="203200" progId="Equation.3">
                  <p:embed/>
                </p:oleObj>
              </mc:Choice>
              <mc:Fallback>
                <p:oleObj name="" r:id="rId3" imgW="469900" imgH="203200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2400" y="3505200"/>
                        <a:ext cx="1111250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标题 78849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sp>
        <p:nvSpPr>
          <p:cNvPr id="78851" name="文本占位符 78850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幂律变换</a:t>
            </a:r>
            <a:endParaRPr lang="zh-CN" altLang="en-US"/>
          </a:p>
        </p:txBody>
      </p:sp>
      <p:sp>
        <p:nvSpPr>
          <p:cNvPr id="78852" name="右箭头 78851"/>
          <p:cNvSpPr/>
          <p:nvPr/>
        </p:nvSpPr>
        <p:spPr>
          <a:xfrm>
            <a:off x="3733800" y="4191000"/>
            <a:ext cx="1828800" cy="533400"/>
          </a:xfrm>
          <a:prstGeom prst="rightArrow">
            <a:avLst>
              <a:gd name="adj1" fmla="val 50000"/>
              <a:gd name="adj2" fmla="val 8571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78853" name="对象 78852"/>
          <p:cNvGraphicFramePr/>
          <p:nvPr/>
        </p:nvGraphicFramePr>
        <p:xfrm>
          <a:off x="3976688" y="3505200"/>
          <a:ext cx="10810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" imgW="457200" imgH="203200" progId="Equation.3">
                  <p:embed/>
                </p:oleObj>
              </mc:Choice>
              <mc:Fallback>
                <p:oleObj name="" r:id="rId1" imgW="457200" imgH="2032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76688" y="3505200"/>
                        <a:ext cx="1081087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854" name="图片 78853" descr="Fig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9000"/>
            <a:ext cx="2476500" cy="2476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5" name="图片 78854" descr="未命名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29000"/>
            <a:ext cx="2476500" cy="2476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标题 79873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sp>
        <p:nvSpPr>
          <p:cNvPr id="79875" name="文本占位符 7987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彩色切分</a:t>
            </a:r>
            <a:endParaRPr lang="zh-CN" altLang="en-US"/>
          </a:p>
          <a:p>
            <a:pPr>
              <a:buNone/>
            </a:pPr>
            <a:r>
              <a:rPr lang="zh-CN" altLang="en-US"/>
              <a:t>	突出图像中某一色彩范围的内容。</a:t>
            </a:r>
            <a:endParaRPr lang="zh-CN" altLang="en-US"/>
          </a:p>
          <a:p>
            <a:pPr>
              <a:buNone/>
            </a:pPr>
            <a:r>
              <a:rPr lang="zh-CN" altLang="en-US"/>
              <a:t>	相似性度量：利用色彩空间中的距离</a:t>
            </a:r>
            <a:endParaRPr lang="zh-CN" altLang="en-US"/>
          </a:p>
        </p:txBody>
      </p:sp>
      <p:pic>
        <p:nvPicPr>
          <p:cNvPr id="79876" name="图片 798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3962400"/>
            <a:ext cx="6384925" cy="1812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标题 80897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sp>
        <p:nvSpPr>
          <p:cNvPr id="80899" name="文本占位符 8089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彩色切分</a:t>
            </a:r>
            <a:endParaRPr lang="zh-CN" altLang="en-US"/>
          </a:p>
        </p:txBody>
      </p:sp>
      <p:pic>
        <p:nvPicPr>
          <p:cNvPr id="80900" name="图片 808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2743200"/>
            <a:ext cx="5067300" cy="350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901" name="图片 80900" descr="Fig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19400"/>
            <a:ext cx="2447925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2" name="右箭头 80901"/>
          <p:cNvSpPr/>
          <p:nvPr/>
        </p:nvSpPr>
        <p:spPr>
          <a:xfrm>
            <a:off x="2590800" y="3810000"/>
            <a:ext cx="1295400" cy="381000"/>
          </a:xfrm>
          <a:prstGeom prst="rightArrow">
            <a:avLst>
              <a:gd name="adj1" fmla="val 50000"/>
              <a:gd name="adj2" fmla="val 8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36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6.5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彩色变换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337" name="Rectangle 3"/>
          <p:cNvSpPr/>
          <p:nvPr/>
        </p:nvSpPr>
        <p:spPr>
          <a:xfrm>
            <a:off x="1274763" y="1504950"/>
            <a:ext cx="6902450" cy="16764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6.5.4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色调和彩色校正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	背景：在图像形成、传输、显示过程中，存在非线性，可能造成颜色的不平衡，如</a:t>
            </a:r>
            <a:r>
              <a:rPr lang="en-US" altLang="zh-CN" sz="2000">
                <a:ea typeface="宋体" charset="-122"/>
              </a:rPr>
              <a:t>CRT</a:t>
            </a:r>
            <a:r>
              <a:rPr lang="zh-CN" altLang="en-US" sz="2000">
                <a:ea typeface="宋体" charset="-122"/>
              </a:rPr>
              <a:t>显示，扫描仪。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	通过变换（彩色校正）来达到一定的平衡。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	这里我们介绍另外一种常用的彩色模型。</a:t>
            </a:r>
            <a:endParaRPr lang="zh-CN" altLang="en-US" sz="2000">
              <a:ea typeface="宋体" charset="-122"/>
            </a:endParaRPr>
          </a:p>
        </p:txBody>
      </p:sp>
      <p:sp>
        <p:nvSpPr>
          <p:cNvPr id="2338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39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340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1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42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343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4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45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46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47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348" name="Object 15"/>
          <p:cNvGraphicFramePr>
            <a:graphicFrameLocks noChangeAspect="1"/>
          </p:cNvGraphicFramePr>
          <p:nvPr/>
        </p:nvGraphicFramePr>
        <p:xfrm>
          <a:off x="2336800" y="3198813"/>
          <a:ext cx="3940175" cy="318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4" imgW="2644140" imgH="1891030" progId="Equation.DSMT4">
                  <p:embed/>
                </p:oleObj>
              </mc:Choice>
              <mc:Fallback>
                <p:oleObj name="" r:id="rId4" imgW="2644140" imgH="1891030" progId="Equation.DSMT4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6800" y="3198813"/>
                        <a:ext cx="3940175" cy="3182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1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6.5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彩色变换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352" name="Rectangle 3"/>
          <p:cNvSpPr/>
          <p:nvPr/>
        </p:nvSpPr>
        <p:spPr>
          <a:xfrm>
            <a:off x="1365250" y="1590358"/>
            <a:ext cx="6902450" cy="375348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6.5.4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色调和彩色校正（续）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其中，                  是参考的白色的三刺激质（在</a:t>
            </a:r>
            <a:r>
              <a:rPr lang="en-US" altLang="zh-CN" sz="2000">
                <a:ea typeface="宋体" charset="-122"/>
              </a:rPr>
              <a:t>D65</a:t>
            </a:r>
            <a:r>
              <a:rPr lang="zh-CN" altLang="en-US" sz="2000">
                <a:ea typeface="宋体" charset="-122"/>
              </a:rPr>
              <a:t>下，完美漫反射白色）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所谓三刺激值是形成某种颜色所需要的三原色的数量。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这种彩色模型特点：比色的（感觉相同，编码相同），感觉一致的，独立于设备的。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在图像操作（色调和对比度编辑）和图像压缩方面很有用。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颜色类的变换主要有：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（</a:t>
            </a:r>
            <a:r>
              <a:rPr lang="en-US" altLang="zh-CN" sz="2000">
                <a:ea typeface="宋体" charset="-122"/>
              </a:rPr>
              <a:t>1</a:t>
            </a:r>
            <a:r>
              <a:rPr lang="zh-CN" altLang="en-US" sz="2000">
                <a:ea typeface="宋体" charset="-122"/>
              </a:rPr>
              <a:t>）色调变换，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（</a:t>
            </a:r>
            <a:r>
              <a:rPr lang="en-US" altLang="zh-CN" sz="2000">
                <a:ea typeface="宋体" charset="-122"/>
              </a:rPr>
              <a:t>2</a:t>
            </a:r>
            <a:r>
              <a:rPr lang="zh-CN" altLang="en-US" sz="2000">
                <a:ea typeface="宋体" charset="-122"/>
              </a:rPr>
              <a:t>）彩色平衡： </a:t>
            </a:r>
            <a:endParaRPr lang="zh-CN" altLang="en-US" sz="2000">
              <a:ea typeface="宋体" charset="-122"/>
            </a:endParaRPr>
          </a:p>
        </p:txBody>
      </p:sp>
      <p:sp>
        <p:nvSpPr>
          <p:cNvPr id="2353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54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355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57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358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9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60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61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62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63" name="Rectangle 16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364" name="Object 15"/>
          <p:cNvGraphicFramePr>
            <a:graphicFrameLocks noChangeAspect="1"/>
          </p:cNvGraphicFramePr>
          <p:nvPr/>
        </p:nvGraphicFramePr>
        <p:xfrm>
          <a:off x="2978150" y="1971675"/>
          <a:ext cx="10366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4" imgW="415290" imgH="228600" progId="Equation.DSMT4">
                  <p:embed/>
                </p:oleObj>
              </mc:Choice>
              <mc:Fallback>
                <p:oleObj name="" r:id="rId4" imgW="415290" imgH="228600" progId="Equation.DSMT4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78150" y="1971675"/>
                        <a:ext cx="1036638" cy="360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67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6.5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彩色变换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368" name="Rectangle 3"/>
          <p:cNvSpPr/>
          <p:nvPr/>
        </p:nvSpPr>
        <p:spPr>
          <a:xfrm>
            <a:off x="1117600" y="1725930"/>
            <a:ext cx="3217863" cy="159956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6.5.4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色调和彩色校正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（</a:t>
            </a:r>
            <a:r>
              <a:rPr lang="en-US" altLang="zh-CN" sz="2000">
                <a:ea typeface="宋体" charset="-122"/>
              </a:rPr>
              <a:t>1</a:t>
            </a:r>
            <a:r>
              <a:rPr lang="zh-CN" altLang="en-US" sz="2000">
                <a:ea typeface="宋体" charset="-122"/>
              </a:rPr>
              <a:t>）色调变换，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例</a:t>
            </a:r>
            <a:r>
              <a:rPr lang="en-US" altLang="zh-CN" sz="2000">
                <a:ea typeface="宋体" charset="-122"/>
              </a:rPr>
              <a:t>6.9</a:t>
            </a:r>
            <a:endParaRPr lang="en-US" altLang="zh-CN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在</a:t>
            </a:r>
            <a:r>
              <a:rPr lang="en-US" altLang="zh-CN" sz="2000">
                <a:ea typeface="宋体" charset="-122"/>
              </a:rPr>
              <a:t>RGB</a:t>
            </a:r>
            <a:r>
              <a:rPr lang="zh-CN" altLang="en-US" sz="2000">
                <a:ea typeface="宋体" charset="-122"/>
              </a:rPr>
              <a:t>中，</a:t>
            </a:r>
            <a:r>
              <a:rPr lang="en-US" altLang="zh-CN" sz="2000">
                <a:ea typeface="宋体" charset="-122"/>
              </a:rPr>
              <a:t>3</a:t>
            </a:r>
            <a:r>
              <a:rPr lang="zh-CN" altLang="en-US" sz="2000">
                <a:ea typeface="宋体" charset="-122"/>
              </a:rPr>
              <a:t>分量同时变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en-US" altLang="zh-CN" sz="2000">
                <a:ea typeface="宋体" charset="-122"/>
              </a:rPr>
              <a:t>HSI</a:t>
            </a:r>
            <a:r>
              <a:rPr lang="zh-CN" altLang="en-US" sz="2000">
                <a:ea typeface="宋体" charset="-122"/>
              </a:rPr>
              <a:t>中，仅改变亮度。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369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70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371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2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73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374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5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76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77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78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79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380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413" y="1506538"/>
            <a:ext cx="3967162" cy="4987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81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850" y="6499225"/>
            <a:ext cx="5568950" cy="358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84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6.5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彩色变换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385" name="Rectangle 3"/>
          <p:cNvSpPr/>
          <p:nvPr/>
        </p:nvSpPr>
        <p:spPr>
          <a:xfrm>
            <a:off x="1131888" y="1631950"/>
            <a:ext cx="3152775" cy="26511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6.5.4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色调和彩色校正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（</a:t>
            </a:r>
            <a:r>
              <a:rPr lang="en-US" altLang="zh-CN" sz="2000">
                <a:ea typeface="宋体" charset="-122"/>
              </a:rPr>
              <a:t>2</a:t>
            </a:r>
            <a:r>
              <a:rPr lang="zh-CN" altLang="en-US" sz="2000">
                <a:ea typeface="宋体" charset="-122"/>
              </a:rPr>
              <a:t>）彩色平衡：含义，白色→彩色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具体调整，如</a:t>
            </a:r>
            <a:r>
              <a:rPr lang="en-US" altLang="zh-CN" sz="2000">
                <a:ea typeface="宋体" charset="-122"/>
              </a:rPr>
              <a:t>RGB</a:t>
            </a:r>
            <a:r>
              <a:rPr lang="zh-CN" altLang="en-US" sz="2000">
                <a:ea typeface="宋体" charset="-122"/>
              </a:rPr>
              <a:t>图像中有过多的深红色，则：（</a:t>
            </a:r>
            <a:r>
              <a:rPr lang="en-US" altLang="zh-CN" sz="2000">
                <a:ea typeface="宋体" charset="-122"/>
              </a:rPr>
              <a:t>1</a:t>
            </a:r>
            <a:r>
              <a:rPr lang="zh-CN" altLang="en-US" sz="2000">
                <a:ea typeface="宋体" charset="-122"/>
              </a:rPr>
              <a:t>）移去红蓝，（</a:t>
            </a:r>
            <a:r>
              <a:rPr lang="en-US" altLang="zh-CN" sz="2000">
                <a:ea typeface="宋体" charset="-122"/>
              </a:rPr>
              <a:t>2</a:t>
            </a:r>
            <a:r>
              <a:rPr lang="zh-CN" altLang="en-US" sz="2000">
                <a:ea typeface="宋体" charset="-122"/>
              </a:rPr>
              <a:t>）增加其补色</a:t>
            </a:r>
            <a:r>
              <a:rPr lang="en-US" altLang="zh-CN" sz="2000">
                <a:ea typeface="宋体" charset="-122"/>
              </a:rPr>
              <a:t>—</a:t>
            </a:r>
            <a:r>
              <a:rPr lang="zh-CN" altLang="en-US" sz="2000">
                <a:ea typeface="宋体" charset="-122"/>
              </a:rPr>
              <a:t>绿，例子见例</a:t>
            </a:r>
            <a:r>
              <a:rPr lang="en-US" altLang="zh-CN" sz="2000">
                <a:ea typeface="宋体" charset="-122"/>
              </a:rPr>
              <a:t>6.10</a:t>
            </a:r>
            <a:r>
              <a:rPr lang="en-US" altLang="zh-CN">
                <a:ea typeface="宋体" charset="-122"/>
              </a:rPr>
              <a:t> </a:t>
            </a:r>
            <a:endParaRPr lang="en-US" altLang="zh-CN">
              <a:ea typeface="宋体" charset="-122"/>
            </a:endParaRPr>
          </a:p>
        </p:txBody>
      </p:sp>
      <p:sp>
        <p:nvSpPr>
          <p:cNvPr id="2386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87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388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9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90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391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2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93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94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95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396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39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488" y="1651000"/>
            <a:ext cx="3965575" cy="5207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文本占位符 11265"/>
          <p:cNvSpPr>
            <a:spLocks noGrp="1"/>
          </p:cNvSpPr>
          <p:nvPr>
            <p:ph type="body" idx="1"/>
          </p:nvPr>
        </p:nvSpPr>
        <p:spPr>
          <a:xfrm>
            <a:off x="228600" y="1600200"/>
            <a:ext cx="8458200" cy="4114800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sz="2800">
                <a:latin typeface="宋体" charset="-122"/>
              </a:rPr>
              <a:t>锥状细胞将电磁光谱的可见光部分分为三个波段：红、绿、蓝。由于这个原因，这三种颜色被称为</a:t>
            </a:r>
            <a:r>
              <a:rPr lang="zh-CN" altLang="en-US" sz="2800">
                <a:solidFill>
                  <a:srgbClr val="FF3300"/>
                </a:solidFill>
                <a:latin typeface="宋体" charset="-122"/>
              </a:rPr>
              <a:t>三基色</a:t>
            </a:r>
            <a:r>
              <a:rPr lang="zh-CN" altLang="en-US" sz="2800">
                <a:latin typeface="宋体" charset="-122"/>
              </a:rPr>
              <a:t>（</a:t>
            </a:r>
            <a:r>
              <a:rPr lang="en-US" altLang="zh-CN" sz="2800">
                <a:latin typeface="宋体" charset="-122"/>
              </a:rPr>
              <a:t>Primary Color</a:t>
            </a:r>
            <a:r>
              <a:rPr lang="zh-CN" altLang="en-US" sz="2800">
                <a:latin typeface="宋体" charset="-122"/>
              </a:rPr>
              <a:t>）</a:t>
            </a:r>
            <a:endParaRPr lang="zh-CN" altLang="en-US" sz="2800">
              <a:latin typeface="宋体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>
                <a:latin typeface="宋体" charset="-122"/>
              </a:rPr>
              <a:t>  </a:t>
            </a:r>
            <a:r>
              <a:rPr lang="zh-CN" altLang="en-US" sz="2800">
                <a:solidFill>
                  <a:srgbClr val="FF3300"/>
                </a:solidFill>
                <a:latin typeface="宋体" charset="-122"/>
              </a:rPr>
              <a:t>  红</a:t>
            </a:r>
            <a:r>
              <a:rPr lang="en-US" altLang="zh-CN" sz="2800">
                <a:solidFill>
                  <a:srgbClr val="FF3300"/>
                </a:solidFill>
                <a:latin typeface="宋体" charset="-122"/>
              </a:rPr>
              <a:t>(red)</a:t>
            </a:r>
            <a:r>
              <a:rPr lang="en-US" altLang="zh-CN" sz="2800">
                <a:solidFill>
                  <a:srgbClr val="00FF00"/>
                </a:solidFill>
                <a:latin typeface="宋体" charset="-122"/>
              </a:rPr>
              <a:t>        </a:t>
            </a:r>
            <a:r>
              <a:rPr lang="zh-CN" altLang="en-US" sz="2800">
                <a:solidFill>
                  <a:srgbClr val="006600"/>
                </a:solidFill>
                <a:latin typeface="宋体" charset="-122"/>
              </a:rPr>
              <a:t>绿</a:t>
            </a:r>
            <a:r>
              <a:rPr lang="en-US" altLang="zh-CN" sz="2800">
                <a:solidFill>
                  <a:srgbClr val="006600"/>
                </a:solidFill>
                <a:latin typeface="宋体" charset="-122"/>
              </a:rPr>
              <a:t>(green)</a:t>
            </a:r>
            <a:r>
              <a:rPr lang="en-US" altLang="zh-CN" sz="2800">
                <a:solidFill>
                  <a:srgbClr val="0000FF"/>
                </a:solidFill>
                <a:latin typeface="宋体" charset="-122"/>
              </a:rPr>
              <a:t>        </a:t>
            </a:r>
            <a:r>
              <a:rPr lang="zh-CN" altLang="en-US" sz="28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蓝</a:t>
            </a:r>
            <a:r>
              <a:rPr lang="en-US" altLang="zh-CN" sz="28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(blue)</a:t>
            </a:r>
            <a:endParaRPr lang="en-US" altLang="zh-CN" sz="2800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800"/>
              <a:t>所有颜色都可看作是三种基本颜色按照不同的比例组合而成。</a:t>
            </a:r>
            <a:endParaRPr lang="zh-CN" altLang="en-US" sz="2800"/>
          </a:p>
          <a:p>
            <a:pPr lvl="2">
              <a:lnSpc>
                <a:spcPct val="80000"/>
              </a:lnSpc>
              <a:buNone/>
            </a:pPr>
            <a:endParaRPr lang="zh-CN" altLang="en-US">
              <a:latin typeface="宋体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800">
                <a:solidFill>
                  <a:srgbClr val="006600"/>
                </a:solidFill>
                <a:latin typeface="宋体" charset="-122"/>
              </a:rPr>
              <a:t>人眼成像过程</a:t>
            </a:r>
            <a:r>
              <a:rPr lang="zh-CN" altLang="en-US" sz="2800">
                <a:latin typeface="宋体" charset="-122"/>
              </a:rPr>
              <a:t> </a:t>
            </a:r>
            <a:endParaRPr lang="zh-CN" altLang="en-US" sz="2800">
              <a:latin typeface="宋体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sz="2800">
                <a:latin typeface="宋体" charset="-122"/>
              </a:rPr>
              <a:t>     视细胞受到光刺激产生电脉冲</a:t>
            </a:r>
            <a:r>
              <a:rPr lang="en-US" altLang="zh-CN" sz="2800">
                <a:latin typeface="宋体" charset="-122"/>
              </a:rPr>
              <a:t>-----</a:t>
            </a:r>
            <a:r>
              <a:rPr lang="en-US" altLang="zh-CN" sz="2800">
                <a:latin typeface="宋体" charset="-122"/>
                <a:sym typeface="Wingdings" panose="05000000000000000000" pitchFamily="2" charset="2"/>
              </a:rPr>
              <a:t></a:t>
            </a:r>
            <a:r>
              <a:rPr lang="en-US" altLang="zh-CN" sz="2800">
                <a:latin typeface="宋体" charset="-122"/>
              </a:rPr>
              <a:t> </a:t>
            </a:r>
            <a:r>
              <a:rPr lang="zh-CN" altLang="en-US" sz="2800">
                <a:latin typeface="宋体" charset="-122"/>
              </a:rPr>
              <a:t>视神经中枢</a:t>
            </a:r>
            <a:r>
              <a:rPr lang="en-US" altLang="zh-CN" sz="2800">
                <a:latin typeface="宋体" charset="-122"/>
              </a:rPr>
              <a:t>-----</a:t>
            </a:r>
            <a:r>
              <a:rPr lang="en-US" altLang="zh-CN" sz="2800">
                <a:latin typeface="宋体" charset="-122"/>
                <a:sym typeface="Wingdings" panose="05000000000000000000" pitchFamily="2" charset="2"/>
              </a:rPr>
              <a:t></a:t>
            </a:r>
            <a:r>
              <a:rPr lang="zh-CN" altLang="en-US" sz="2800">
                <a:latin typeface="宋体" charset="-122"/>
              </a:rPr>
              <a:t>大脑成像</a:t>
            </a:r>
            <a:r>
              <a:rPr lang="en-US" altLang="zh-CN" sz="2800">
                <a:latin typeface="宋体" charset="-122"/>
              </a:rPr>
              <a:t>.</a:t>
            </a:r>
            <a:endParaRPr lang="en-US" altLang="zh-CN" sz="2800">
              <a:latin typeface="宋体" charset="-122"/>
            </a:endParaRPr>
          </a:p>
        </p:txBody>
      </p:sp>
      <p:sp>
        <p:nvSpPr>
          <p:cNvPr id="11267" name="矩形 11266"/>
          <p:cNvSpPr/>
          <p:nvPr/>
        </p:nvSpPr>
        <p:spPr>
          <a:xfrm>
            <a:off x="5943600" y="5029200"/>
            <a:ext cx="762000" cy="3810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algn="ctr"/>
            <a:r>
              <a:rPr lang="zh-CN" altLang="en-US">
                <a:solidFill>
                  <a:srgbClr val="006600"/>
                </a:solidFill>
                <a:latin typeface="Arial" panose="020B0604020202090204" pitchFamily="34" charset="0"/>
              </a:rPr>
              <a:t>传递</a:t>
            </a:r>
            <a:endParaRPr lang="zh-CN" altLang="en-US">
              <a:solidFill>
                <a:srgbClr val="006600"/>
              </a:solidFill>
              <a:latin typeface="Arial" panose="020B0604020202090204" pitchFamily="34" charset="0"/>
            </a:endParaRPr>
          </a:p>
        </p:txBody>
      </p:sp>
      <p:sp>
        <p:nvSpPr>
          <p:cNvPr id="11268" name="矩形 11267"/>
          <p:cNvSpPr/>
          <p:nvPr/>
        </p:nvSpPr>
        <p:spPr>
          <a:xfrm>
            <a:off x="381000" y="990600"/>
            <a:ext cx="34290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>
                <a:latin typeface="Arial" panose="020B0604020202090204" pitchFamily="34" charset="0"/>
              </a:rPr>
              <a:t>人眼的成像机理</a:t>
            </a:r>
            <a:endParaRPr lang="zh-CN" altLang="en-US" sz="3200" b="1">
              <a:latin typeface="Arial" panose="020B0604020202090204" pitchFamily="34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标题 81921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sp>
        <p:nvSpPr>
          <p:cNvPr id="81923" name="文本占位符 8192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直方图处理</a:t>
            </a:r>
            <a:endParaRPr lang="zh-CN" altLang="en-US"/>
          </a:p>
          <a:p>
            <a:pPr>
              <a:buNone/>
            </a:pPr>
            <a:r>
              <a:rPr lang="zh-CN" altLang="en-US"/>
              <a:t>	直方图处理方法</a:t>
            </a:r>
            <a:r>
              <a:rPr lang="en-US" altLang="zh-CN"/>
              <a:t>(</a:t>
            </a:r>
            <a:r>
              <a:rPr lang="zh-CN" altLang="en-US"/>
              <a:t>如</a:t>
            </a:r>
            <a:r>
              <a:rPr lang="zh-CN" altLang="en-US">
                <a:solidFill>
                  <a:schemeClr val="bg2"/>
                </a:solidFill>
              </a:rPr>
              <a:t>直方图均衡</a:t>
            </a:r>
            <a:r>
              <a:rPr lang="zh-CN" altLang="en-US"/>
              <a:t>、</a:t>
            </a:r>
            <a:r>
              <a:rPr lang="zh-CN" altLang="en-US">
                <a:solidFill>
                  <a:schemeClr val="bg2"/>
                </a:solidFill>
              </a:rPr>
              <a:t>直方图拉伸</a:t>
            </a:r>
            <a:r>
              <a:rPr lang="zh-CN" altLang="en-US"/>
              <a:t>等</a:t>
            </a:r>
            <a:r>
              <a:rPr lang="en-US" altLang="zh-CN"/>
              <a:t>)</a:t>
            </a:r>
            <a:r>
              <a:rPr lang="zh-CN" altLang="en-US"/>
              <a:t>针对每幅灰度图自动计算灰度变换函数，如将彩色图像作为三幅灰度图来处理，则</a:t>
            </a:r>
            <a:r>
              <a:rPr lang="en-US" altLang="zh-CN"/>
              <a:t>RGB</a:t>
            </a:r>
            <a:r>
              <a:rPr lang="zh-CN" altLang="en-US"/>
              <a:t>通道的变换函数不同，即对同一像素的</a:t>
            </a:r>
            <a:r>
              <a:rPr lang="en-US" altLang="zh-CN"/>
              <a:t>RGB</a:t>
            </a:r>
            <a:r>
              <a:rPr lang="zh-CN" altLang="en-US"/>
              <a:t>分量做了不同处理，会引起色彩失真。</a:t>
            </a:r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标题 82945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sp>
        <p:nvSpPr>
          <p:cNvPr id="82947" name="文本占位符 8294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/>
              <a:t>将彩色图像看成</a:t>
            </a:r>
            <a:r>
              <a:rPr lang="en-US" altLang="zh-CN"/>
              <a:t>3</a:t>
            </a:r>
            <a:r>
              <a:rPr lang="zh-CN" altLang="en-US"/>
              <a:t>幅灰度图</a:t>
            </a:r>
            <a:r>
              <a:rPr lang="en-US" altLang="zh-CN"/>
              <a:t>(</a:t>
            </a:r>
            <a:r>
              <a:rPr lang="zh-CN" altLang="en-US"/>
              <a:t>分别对应</a:t>
            </a:r>
            <a:r>
              <a:rPr lang="en-US" altLang="zh-CN"/>
              <a:t>RGB</a:t>
            </a:r>
            <a:r>
              <a:rPr lang="zh-CN" altLang="en-US"/>
              <a:t>分</a:t>
            </a:r>
            <a:endParaRPr lang="zh-CN" altLang="en-US"/>
          </a:p>
          <a:p>
            <a:pPr>
              <a:buNone/>
            </a:pPr>
            <a:r>
              <a:rPr lang="zh-CN" altLang="en-US"/>
              <a:t>量 </a:t>
            </a:r>
            <a:r>
              <a:rPr lang="en-US" altLang="zh-CN"/>
              <a:t>)</a:t>
            </a:r>
            <a:r>
              <a:rPr lang="zh-CN" altLang="en-US"/>
              <a:t>的处理结果：</a:t>
            </a:r>
            <a:endParaRPr lang="zh-CN" altLang="en-US"/>
          </a:p>
        </p:txBody>
      </p:sp>
      <p:pic>
        <p:nvPicPr>
          <p:cNvPr id="82948" name="图片 82947" descr="Fig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124200"/>
            <a:ext cx="2951163" cy="2951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49" name="图片 82948" descr="未命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124200"/>
            <a:ext cx="2951163" cy="295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50" name="右箭头 82949"/>
          <p:cNvSpPr/>
          <p:nvPr/>
        </p:nvSpPr>
        <p:spPr>
          <a:xfrm>
            <a:off x="3657600" y="4343400"/>
            <a:ext cx="1676400" cy="381000"/>
          </a:xfrm>
          <a:prstGeom prst="rightArrow">
            <a:avLst>
              <a:gd name="adj1" fmla="val 50000"/>
              <a:gd name="adj2" fmla="val 11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标题 83969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sp>
        <p:nvSpPr>
          <p:cNvPr id="83971" name="文本占位符 8397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/>
              <a:t>彩色图像的直方图处理方法：</a:t>
            </a:r>
            <a:endParaRPr lang="zh-CN" altLang="en-US"/>
          </a:p>
          <a:p>
            <a:r>
              <a:rPr lang="zh-CN" altLang="en-US"/>
              <a:t>将图像从</a:t>
            </a:r>
            <a:r>
              <a:rPr lang="en-US" altLang="zh-CN"/>
              <a:t>RGB</a:t>
            </a:r>
            <a:r>
              <a:rPr lang="zh-CN" altLang="en-US"/>
              <a:t>空间转到</a:t>
            </a:r>
            <a:r>
              <a:rPr lang="en-US" altLang="zh-CN"/>
              <a:t>HSI</a:t>
            </a:r>
            <a:r>
              <a:rPr lang="zh-CN" altLang="en-US"/>
              <a:t>空间</a:t>
            </a:r>
            <a:endParaRPr lang="zh-CN" altLang="en-US"/>
          </a:p>
          <a:p>
            <a:r>
              <a:rPr lang="zh-CN" altLang="en-US"/>
              <a:t>针对</a:t>
            </a:r>
            <a:r>
              <a:rPr lang="en-US" altLang="zh-CN"/>
              <a:t>HSI</a:t>
            </a:r>
            <a:r>
              <a:rPr lang="zh-CN" altLang="en-US"/>
              <a:t>模型中的</a:t>
            </a:r>
            <a:r>
              <a:rPr lang="en-US" altLang="zh-CN"/>
              <a:t>I</a:t>
            </a:r>
            <a:r>
              <a:rPr lang="zh-CN" altLang="en-US"/>
              <a:t>分量</a:t>
            </a:r>
            <a:r>
              <a:rPr lang="en-US" altLang="zh-CN"/>
              <a:t>(</a:t>
            </a:r>
            <a:r>
              <a:rPr lang="zh-CN" altLang="en-US"/>
              <a:t>对应一幅灰度图</a:t>
            </a:r>
            <a:r>
              <a:rPr lang="en-US" altLang="zh-CN"/>
              <a:t>)</a:t>
            </a:r>
            <a:r>
              <a:rPr lang="zh-CN" altLang="en-US"/>
              <a:t>进行直方图处理，</a:t>
            </a:r>
            <a:r>
              <a:rPr lang="en-US" altLang="zh-CN"/>
              <a:t>H</a:t>
            </a:r>
            <a:r>
              <a:rPr lang="zh-CN" altLang="en-US"/>
              <a:t>分量和</a:t>
            </a:r>
            <a:r>
              <a:rPr lang="en-US" altLang="zh-CN"/>
              <a:t>S</a:t>
            </a:r>
            <a:r>
              <a:rPr lang="zh-CN" altLang="en-US"/>
              <a:t>分量保持不变</a:t>
            </a:r>
            <a:endParaRPr lang="zh-CN" altLang="en-US"/>
          </a:p>
          <a:p>
            <a:r>
              <a:rPr lang="zh-CN" altLang="en-US"/>
              <a:t>将处理后的</a:t>
            </a:r>
            <a:r>
              <a:rPr lang="en-US" altLang="zh-CN"/>
              <a:t>HSI</a:t>
            </a:r>
            <a:r>
              <a:rPr lang="zh-CN" altLang="en-US"/>
              <a:t>值转为</a:t>
            </a:r>
            <a:r>
              <a:rPr lang="en-US" altLang="zh-CN"/>
              <a:t>RGB</a:t>
            </a:r>
            <a:r>
              <a:rPr lang="zh-CN" altLang="en-US"/>
              <a:t>值</a:t>
            </a:r>
            <a:endParaRPr lang="zh-CN" altLang="en-US"/>
          </a:p>
          <a:p>
            <a:pPr>
              <a:buNone/>
            </a:pPr>
            <a:r>
              <a:rPr lang="zh-CN" altLang="en-US"/>
              <a:t>	由于仅修改了</a:t>
            </a:r>
            <a:r>
              <a:rPr lang="en-US" altLang="zh-CN"/>
              <a:t>I</a:t>
            </a:r>
            <a:r>
              <a:rPr lang="zh-CN" altLang="en-US"/>
              <a:t>分量，即亮度分量，色调和饱和度未改变，图像的色彩能得到保持。</a:t>
            </a:r>
            <a:endParaRPr lang="zh-CN" altLang="en-US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标题 84993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6.5 </a:t>
            </a:r>
            <a:r>
              <a:rPr lang="zh-CN" altLang="en-US"/>
              <a:t>彩色变换</a:t>
            </a:r>
            <a:endParaRPr lang="zh-CN" altLang="en-US"/>
          </a:p>
        </p:txBody>
      </p:sp>
      <p:sp>
        <p:nvSpPr>
          <p:cNvPr id="84995" name="文本占位符 8499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/>
              <a:t>正确的处理结果：</a:t>
            </a:r>
            <a:endParaRPr lang="zh-CN" altLang="en-US"/>
          </a:p>
        </p:txBody>
      </p:sp>
      <p:pic>
        <p:nvPicPr>
          <p:cNvPr id="84996" name="图片 84995" descr="Fig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124200"/>
            <a:ext cx="2951163" cy="295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7" name="右箭头 84996"/>
          <p:cNvSpPr/>
          <p:nvPr/>
        </p:nvSpPr>
        <p:spPr>
          <a:xfrm>
            <a:off x="3657600" y="4343400"/>
            <a:ext cx="1676400" cy="381000"/>
          </a:xfrm>
          <a:prstGeom prst="rightArrow">
            <a:avLst>
              <a:gd name="adj1" fmla="val 50000"/>
              <a:gd name="adj2" fmla="val 11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84998" name="图片 84997" descr="未命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124200"/>
            <a:ext cx="2951163" cy="2951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999" name="图片 84998" descr="未命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04800"/>
            <a:ext cx="2306638" cy="2306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标题 86017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en-US" altLang="zh-CN"/>
              <a:t>6.6 </a:t>
            </a:r>
            <a:r>
              <a:rPr lang="zh-CN" altLang="en-US">
                <a:sym typeface="+mn-ea"/>
              </a:rPr>
              <a:t>平滑和锐化</a:t>
            </a:r>
            <a:endParaRPr lang="en-US" altLang="zh-CN"/>
          </a:p>
        </p:txBody>
      </p:sp>
      <p:sp>
        <p:nvSpPr>
          <p:cNvPr id="86019" name="文本占位符 86018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6020" name="图片 86019" descr="Fig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743200"/>
            <a:ext cx="3252788" cy="3252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21" name="右箭头 86020"/>
          <p:cNvSpPr/>
          <p:nvPr/>
        </p:nvSpPr>
        <p:spPr>
          <a:xfrm>
            <a:off x="3733800" y="4191000"/>
            <a:ext cx="1676400" cy="381000"/>
          </a:xfrm>
          <a:prstGeom prst="rightArrow">
            <a:avLst>
              <a:gd name="adj1" fmla="val 50000"/>
              <a:gd name="adj2" fmla="val 11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6022" name="文本框 86021"/>
          <p:cNvSpPr txBox="1"/>
          <p:nvPr/>
        </p:nvSpPr>
        <p:spPr>
          <a:xfrm>
            <a:off x="3690938" y="3603625"/>
            <a:ext cx="1566862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5×5</a:t>
            </a:r>
            <a:r>
              <a:rPr lang="zh-CN" altLang="en-US" b="1">
                <a:latin typeface="楷体_GB2312" pitchFamily="1" charset="-122"/>
                <a:ea typeface="楷体_GB2312" pitchFamily="1" charset="-122"/>
              </a:rPr>
              <a:t>均值滤波</a:t>
            </a:r>
            <a:endParaRPr lang="zh-CN" altLang="en-US" b="1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86023" name="图片 86022" descr="未命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213" y="2743200"/>
            <a:ext cx="3252787" cy="3252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矩形 50177"/>
          <p:cNvSpPr/>
          <p:nvPr/>
        </p:nvSpPr>
        <p:spPr>
          <a:xfrm>
            <a:off x="3294063" y="909638"/>
            <a:ext cx="3265487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彩色图像增强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0179" name="矩形 50178"/>
          <p:cNvSpPr/>
          <p:nvPr/>
        </p:nvSpPr>
        <p:spPr>
          <a:xfrm>
            <a:off x="7162800" y="1828800"/>
            <a:ext cx="13493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平滑滤波</a:t>
            </a:r>
            <a:r>
              <a:rPr lang="zh-CN" altLang="en-US" sz="20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chemeClr val="hlink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graphicFrame>
        <p:nvGraphicFramePr>
          <p:cNvPr id="50180" name="对象 50179"/>
          <p:cNvGraphicFramePr>
            <a:graphicFrameLocks noChangeAspect="1"/>
          </p:cNvGraphicFramePr>
          <p:nvPr/>
        </p:nvGraphicFramePr>
        <p:xfrm>
          <a:off x="3157538" y="2168525"/>
          <a:ext cx="2971800" cy="272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1" imgW="1549400" imgH="1422400" progId="Equation.3">
                  <p:embed/>
                </p:oleObj>
              </mc:Choice>
              <mc:Fallback>
                <p:oleObj name="" r:id="rId1" imgW="1549400" imgH="142240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57538" y="2168525"/>
                        <a:ext cx="2971800" cy="272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矩形 50180"/>
          <p:cNvSpPr/>
          <p:nvPr/>
        </p:nvSpPr>
        <p:spPr>
          <a:xfrm>
            <a:off x="2527300" y="5446713"/>
            <a:ext cx="490378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对图像中的像素（三基色）进行邻域平均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矩形 51201"/>
          <p:cNvSpPr/>
          <p:nvPr/>
        </p:nvSpPr>
        <p:spPr>
          <a:xfrm>
            <a:off x="3294063" y="909638"/>
            <a:ext cx="3265487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彩色图像增强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1203" name="矩形 51202"/>
          <p:cNvSpPr/>
          <p:nvPr/>
        </p:nvSpPr>
        <p:spPr>
          <a:xfrm>
            <a:off x="7162800" y="1905000"/>
            <a:ext cx="13493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平滑滤波</a:t>
            </a:r>
            <a:r>
              <a:rPr lang="zh-CN" altLang="en-US" sz="20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chemeClr val="hlink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graphicFrame>
        <p:nvGraphicFramePr>
          <p:cNvPr id="51204" name="对象 51203"/>
          <p:cNvGraphicFramePr>
            <a:graphicFrameLocks noChangeAspect="1"/>
          </p:cNvGraphicFramePr>
          <p:nvPr/>
        </p:nvGraphicFramePr>
        <p:xfrm>
          <a:off x="1728788" y="3103563"/>
          <a:ext cx="2124075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" imgW="3657600" imgH="2457450" progId="PBrush">
                  <p:embed/>
                </p:oleObj>
              </mc:Choice>
              <mc:Fallback>
                <p:oleObj name="" r:id="rId1" imgW="3657600" imgH="2457450" progId="PBrush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28788" y="3103563"/>
                        <a:ext cx="2124075" cy="1533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矩形 51204"/>
          <p:cNvSpPr/>
          <p:nvPr/>
        </p:nvSpPr>
        <p:spPr>
          <a:xfrm>
            <a:off x="0" y="2871788"/>
            <a:ext cx="9144000" cy="274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en-US" altLang="zh-CN" sz="1200">
                <a:latin typeface="宋体" charset="-122"/>
                <a:cs typeface="Times New Roman" panose="02020503050405090304" pitchFamily="2" charset="0"/>
              </a:rPr>
              <a:t>    </a:t>
            </a:r>
            <a:endParaRPr lang="en-US" altLang="zh-CN" sz="2400">
              <a:latin typeface="Times New Roman" panose="02020503050405090304" pitchFamily="2" charset="0"/>
            </a:endParaRPr>
          </a:p>
        </p:txBody>
      </p:sp>
      <p:graphicFrame>
        <p:nvGraphicFramePr>
          <p:cNvPr id="51206" name="对象 51205"/>
          <p:cNvGraphicFramePr>
            <a:graphicFrameLocks noChangeAspect="1"/>
          </p:cNvGraphicFramePr>
          <p:nvPr/>
        </p:nvGraphicFramePr>
        <p:xfrm>
          <a:off x="4862513" y="3084513"/>
          <a:ext cx="212407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3" imgW="3657600" imgH="2438400" progId="PBrush">
                  <p:embed/>
                </p:oleObj>
              </mc:Choice>
              <mc:Fallback>
                <p:oleObj name="" r:id="rId3" imgW="3657600" imgH="2438400" progId="PBrush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62513" y="3084513"/>
                        <a:ext cx="2124075" cy="1571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7" name="矩形 51206"/>
          <p:cNvSpPr/>
          <p:nvPr/>
        </p:nvSpPr>
        <p:spPr>
          <a:xfrm>
            <a:off x="2438400" y="5103813"/>
            <a:ext cx="695325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原图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51208" name="矩形 51207"/>
          <p:cNvSpPr/>
          <p:nvPr/>
        </p:nvSpPr>
        <p:spPr>
          <a:xfrm>
            <a:off x="4906963" y="5073650"/>
            <a:ext cx="1973262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平滑滤波结果图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51209" name="矩形 51208"/>
          <p:cNvSpPr/>
          <p:nvPr/>
        </p:nvSpPr>
        <p:spPr>
          <a:xfrm>
            <a:off x="4114800" y="6400800"/>
            <a:ext cx="3962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例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6.4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：彩色图像平滑滤波</a:t>
            </a:r>
            <a:endParaRPr lang="zh-CN" altLang="en-US" sz="2400" b="1" i="1" u="sng">
              <a:solidFill>
                <a:srgbClr val="0000FF"/>
              </a:solidFill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120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37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6.6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平滑和尖锐化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438" name="Rectangle 3"/>
          <p:cNvSpPr/>
          <p:nvPr/>
        </p:nvSpPr>
        <p:spPr>
          <a:xfrm>
            <a:off x="766763" y="1633538"/>
            <a:ext cx="1652587" cy="26511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6.6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平滑和尖锐化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     6.6.1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彩色图像平滑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例</a:t>
            </a:r>
            <a:r>
              <a:rPr lang="en-US" altLang="zh-CN" sz="2000">
                <a:ea typeface="宋体" charset="-122"/>
              </a:rPr>
              <a:t>6.12</a:t>
            </a:r>
            <a:r>
              <a:rPr lang="zh-CN" altLang="en-US" sz="2000">
                <a:ea typeface="宋体" charset="-122"/>
              </a:rPr>
              <a:t>为彩色图像平滑例子，图示：</a:t>
            </a:r>
            <a:endParaRPr lang="zh-CN" altLang="en-US" sz="2000">
              <a:ea typeface="宋体" charset="-122"/>
            </a:endParaRPr>
          </a:p>
        </p:txBody>
      </p:sp>
      <p:sp>
        <p:nvSpPr>
          <p:cNvPr id="2439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40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441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2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43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444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5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46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47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48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49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50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51" name="Rectangle 17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45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674813"/>
            <a:ext cx="6270625" cy="5013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5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6.6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平滑和尖锐化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456" name="Rectangle 3"/>
          <p:cNvSpPr/>
          <p:nvPr/>
        </p:nvSpPr>
        <p:spPr>
          <a:xfrm>
            <a:off x="1368425" y="1798638"/>
            <a:ext cx="6264275" cy="10668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6.6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平滑和尖锐化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     6.6.1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彩色图像平滑（续）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例</a:t>
            </a:r>
            <a:r>
              <a:rPr lang="en-US" altLang="zh-CN" sz="2000">
                <a:ea typeface="宋体" charset="-122"/>
              </a:rPr>
              <a:t>6.12</a:t>
            </a:r>
            <a:r>
              <a:rPr lang="zh-CN" altLang="en-US" sz="2000">
                <a:ea typeface="宋体" charset="-122"/>
              </a:rPr>
              <a:t>为彩色图像平滑例子，图示：</a:t>
            </a:r>
            <a:endParaRPr lang="zh-CN" altLang="en-US" sz="2000">
              <a:ea typeface="宋体" charset="-122"/>
            </a:endParaRPr>
          </a:p>
        </p:txBody>
      </p:sp>
      <p:sp>
        <p:nvSpPr>
          <p:cNvPr id="2457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58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459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61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462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3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64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65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66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67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68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69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470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88" y="3049588"/>
            <a:ext cx="6324600" cy="2667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73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6.6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平滑和尖锐化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474" name="Rectangle 3"/>
          <p:cNvSpPr/>
          <p:nvPr/>
        </p:nvSpPr>
        <p:spPr>
          <a:xfrm>
            <a:off x="1368425" y="1798638"/>
            <a:ext cx="6264275" cy="10668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6.6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平滑和尖锐化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     6.6.1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彩色图像平滑（续）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例</a:t>
            </a:r>
            <a:r>
              <a:rPr lang="en-US" altLang="zh-CN" sz="2000">
                <a:ea typeface="宋体" charset="-122"/>
              </a:rPr>
              <a:t>6.12</a:t>
            </a:r>
            <a:r>
              <a:rPr lang="zh-CN" altLang="en-US" sz="2000">
                <a:ea typeface="宋体" charset="-122"/>
              </a:rPr>
              <a:t>为彩色图像平滑例子，图示：</a:t>
            </a:r>
            <a:endParaRPr lang="zh-CN" altLang="en-US" sz="2000">
              <a:ea typeface="宋体" charset="-122"/>
            </a:endParaRPr>
          </a:p>
        </p:txBody>
      </p:sp>
      <p:sp>
        <p:nvSpPr>
          <p:cNvPr id="2475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76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477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79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480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1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82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83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84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85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86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87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48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638" y="3057525"/>
            <a:ext cx="6294437" cy="2987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标题 12289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1143000"/>
          </a:xfrm>
        </p:spPr>
        <p:txBody>
          <a:bodyPr anchor="b"/>
          <a:p>
            <a:r>
              <a:rPr lang="en-US" altLang="zh-CN"/>
              <a:t>6.1 </a:t>
            </a:r>
            <a:r>
              <a:rPr lang="zh-CN" altLang="en-US"/>
              <a:t>彩色基础</a:t>
            </a:r>
            <a:endParaRPr lang="zh-CN" altLang="en-US"/>
          </a:p>
        </p:txBody>
      </p:sp>
      <p:pic>
        <p:nvPicPr>
          <p:cNvPr id="12291" name="图片 122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828800"/>
            <a:ext cx="5037138" cy="2049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122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724400"/>
            <a:ext cx="5051425" cy="1760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3" name="文本框 12292"/>
          <p:cNvSpPr txBox="1"/>
          <p:nvPr/>
        </p:nvSpPr>
        <p:spPr>
          <a:xfrm>
            <a:off x="2895600" y="3748088"/>
            <a:ext cx="294640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latin typeface="Times New Roman" panose="02020503050405090304" pitchFamily="2" charset="0"/>
                <a:ea typeface="楷体_GB2312" pitchFamily="1" charset="-122"/>
              </a:rPr>
              <a:t>白光通过棱镜时看到的色谱</a:t>
            </a:r>
            <a:endParaRPr lang="zh-CN" altLang="en-US" b="1"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12294" name="文本框 12293"/>
          <p:cNvSpPr txBox="1"/>
          <p:nvPr/>
        </p:nvSpPr>
        <p:spPr>
          <a:xfrm>
            <a:off x="7569200" y="2362200"/>
            <a:ext cx="14224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>
                <a:latin typeface="Times New Roman" panose="02020503050405090304" pitchFamily="2" charset="0"/>
                <a:ea typeface="楷体_GB2312" pitchFamily="1" charset="-122"/>
              </a:rPr>
              <a:t>6</a:t>
            </a:r>
            <a:r>
              <a:rPr lang="zh-CN" altLang="en-US" b="1">
                <a:latin typeface="Times New Roman" panose="02020503050405090304" pitchFamily="2" charset="0"/>
                <a:ea typeface="楷体_GB2312" pitchFamily="1" charset="-122"/>
              </a:rPr>
              <a:t>种颜色？</a:t>
            </a:r>
            <a:endParaRPr lang="zh-CN" altLang="en-US" b="1"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12295" name="右箭头 12294"/>
          <p:cNvSpPr/>
          <p:nvPr/>
        </p:nvSpPr>
        <p:spPr>
          <a:xfrm>
            <a:off x="6858000" y="2438400"/>
            <a:ext cx="762000" cy="152400"/>
          </a:xfrm>
          <a:prstGeom prst="rightArrow">
            <a:avLst>
              <a:gd name="adj1" fmla="val 50000"/>
              <a:gd name="adj2" fmla="val 1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296" name="文本框 12295"/>
          <p:cNvSpPr txBox="1"/>
          <p:nvPr/>
        </p:nvSpPr>
        <p:spPr>
          <a:xfrm>
            <a:off x="7848600" y="2757488"/>
            <a:ext cx="5397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>
                <a:latin typeface="Times New Roman" panose="02020503050405090304" pitchFamily="2" charset="0"/>
                <a:ea typeface="楷体_GB2312" pitchFamily="1" charset="-122"/>
              </a:rPr>
              <a:t>No!</a:t>
            </a:r>
            <a:endParaRPr lang="en-US" altLang="zh-CN" b="1"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12297" name="文本框 12296"/>
          <p:cNvSpPr txBox="1"/>
          <p:nvPr/>
        </p:nvSpPr>
        <p:spPr>
          <a:xfrm>
            <a:off x="3074988" y="6400800"/>
            <a:ext cx="2716212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latin typeface="Times New Roman" panose="02020503050405090304" pitchFamily="2" charset="0"/>
                <a:ea typeface="楷体_GB2312" pitchFamily="1" charset="-122"/>
              </a:rPr>
              <a:t>电磁波谱中的可见光部分</a:t>
            </a:r>
            <a:endParaRPr lang="zh-CN" altLang="en-US" b="1"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12298" name="矩形 12297"/>
          <p:cNvSpPr/>
          <p:nvPr/>
        </p:nvSpPr>
        <p:spPr>
          <a:xfrm>
            <a:off x="4133850" y="762000"/>
            <a:ext cx="5010150" cy="7620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20000"/>
              </a:spcBef>
              <a:buClrTx/>
            </a:pPr>
            <a:r>
              <a:rPr lang="zh-CN" altLang="en-US" sz="2000" b="1">
                <a:solidFill>
                  <a:srgbClr val="FF0000"/>
                </a:solidFill>
                <a:latin typeface="Times New Roman" panose="02020503050405090304" pitchFamily="2" charset="0"/>
              </a:rPr>
              <a:t>彩色光谱可分为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503050405090304" pitchFamily="2" charset="0"/>
              </a:rPr>
              <a:t>6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503050405090304" pitchFamily="2" charset="0"/>
              </a:rPr>
              <a:t>个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503050405090304" pitchFamily="2" charset="0"/>
              </a:rPr>
              <a:t>宽的区域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503050405090304" pitchFamily="2" charset="0"/>
              </a:rPr>
              <a:t>：</a:t>
            </a:r>
            <a:endParaRPr lang="zh-CN" altLang="en-US" sz="2000" b="1">
              <a:solidFill>
                <a:srgbClr val="FF0000"/>
              </a:solidFill>
              <a:latin typeface="Times New Roman" panose="02020503050405090304" pitchFamily="2" charset="0"/>
            </a:endParaRPr>
          </a:p>
          <a:p>
            <a:pPr>
              <a:spcBef>
                <a:spcPct val="20000"/>
              </a:spcBef>
              <a:buClrTx/>
            </a:pPr>
            <a:r>
              <a:rPr lang="zh-CN" altLang="en-US" sz="2000" b="1">
                <a:solidFill>
                  <a:srgbClr val="FF0000"/>
                </a:solidFill>
                <a:latin typeface="Times New Roman" panose="02020503050405090304" pitchFamily="2" charset="0"/>
              </a:rPr>
              <a:t>紫色、蓝色、绿色、黄色、橘红色和红色。</a:t>
            </a:r>
            <a:endParaRPr lang="zh-CN" altLang="en-US" sz="2000" b="1">
              <a:solidFill>
                <a:srgbClr val="FF0000"/>
              </a:solidFill>
              <a:latin typeface="Times New Roman" panose="02020503050405090304" pitchFamily="2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矩形 52225"/>
          <p:cNvSpPr/>
          <p:nvPr/>
        </p:nvSpPr>
        <p:spPr>
          <a:xfrm>
            <a:off x="3294063" y="909638"/>
            <a:ext cx="3265487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彩色图像增强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2227" name="矩形 52226"/>
          <p:cNvSpPr/>
          <p:nvPr/>
        </p:nvSpPr>
        <p:spPr>
          <a:xfrm>
            <a:off x="7162800" y="1752600"/>
            <a:ext cx="15081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锐化增强</a:t>
            </a:r>
            <a:r>
              <a:rPr lang="zh-CN" altLang="en-US" sz="20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chemeClr val="hlink"/>
              </a:solidFill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2" charset="0"/>
            </a:endParaRPr>
          </a:p>
        </p:txBody>
      </p:sp>
      <p:graphicFrame>
        <p:nvGraphicFramePr>
          <p:cNvPr id="52228" name="对象 52227"/>
          <p:cNvGraphicFramePr>
            <a:graphicFrameLocks noChangeAspect="1"/>
          </p:cNvGraphicFramePr>
          <p:nvPr/>
        </p:nvGraphicFramePr>
        <p:xfrm>
          <a:off x="1728788" y="3103563"/>
          <a:ext cx="2124075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" imgW="3657600" imgH="2457450" progId="PBrush">
                  <p:embed/>
                </p:oleObj>
              </mc:Choice>
              <mc:Fallback>
                <p:oleObj name="" r:id="rId1" imgW="3657600" imgH="2457450" progId="PBrush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28788" y="3103563"/>
                        <a:ext cx="2124075" cy="1533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矩形 52228"/>
          <p:cNvSpPr/>
          <p:nvPr/>
        </p:nvSpPr>
        <p:spPr>
          <a:xfrm>
            <a:off x="2438400" y="4987925"/>
            <a:ext cx="695325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原图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sp>
        <p:nvSpPr>
          <p:cNvPr id="52230" name="矩形 52229"/>
          <p:cNvSpPr/>
          <p:nvPr/>
        </p:nvSpPr>
        <p:spPr>
          <a:xfrm>
            <a:off x="5340350" y="5059363"/>
            <a:ext cx="146208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锐化结果图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pic>
        <p:nvPicPr>
          <p:cNvPr id="52231" name="图片 52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8" y="3127375"/>
            <a:ext cx="2132012" cy="156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2" name="矩形 52231"/>
          <p:cNvSpPr/>
          <p:nvPr/>
        </p:nvSpPr>
        <p:spPr>
          <a:xfrm>
            <a:off x="4899025" y="5567363"/>
            <a:ext cx="236378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20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Laplacian</a:t>
            </a:r>
            <a:r>
              <a:rPr lang="zh-CN" altLang="en-US" sz="20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滤波模板</a:t>
            </a:r>
            <a:endParaRPr lang="zh-CN" altLang="en-US" sz="2000" b="1">
              <a:solidFill>
                <a:schemeClr val="hlink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52233" name="矩形 52232"/>
          <p:cNvSpPr/>
          <p:nvPr/>
        </p:nvSpPr>
        <p:spPr>
          <a:xfrm>
            <a:off x="4114800" y="6400800"/>
            <a:ext cx="3962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ClrTx/>
            </a:pP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例</a:t>
            </a:r>
            <a:r>
              <a:rPr lang="en-US" altLang="zh-CN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6.5</a:t>
            </a:r>
            <a:r>
              <a:rPr lang="zh-CN" altLang="en-US" sz="2400" b="1" i="1" u="sng">
                <a:solidFill>
                  <a:srgbClr val="0000FF"/>
                </a:solidFill>
                <a:latin typeface="Times New Roman" panose="02020503050405090304" pitchFamily="2" charset="0"/>
                <a:ea typeface="楷体_GB2312" pitchFamily="1" charset="-122"/>
              </a:rPr>
              <a:t>：彩色图像锐化滤波</a:t>
            </a:r>
            <a:endParaRPr lang="zh-CN" altLang="en-US" sz="2400" b="1" i="1" u="sng">
              <a:solidFill>
                <a:srgbClr val="0000FF"/>
              </a:solidFill>
              <a:latin typeface="Times New Roman" panose="02020503050405090304" pitchFamily="2" charset="0"/>
              <a:ea typeface="楷体_GB2312" pitchFamily="1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22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标题 87041"/>
          <p:cNvSpPr>
            <a:spLocks noGrp="1"/>
          </p:cNvSpPr>
          <p:nvPr>
            <p:ph type="title"/>
          </p:nvPr>
        </p:nvSpPr>
        <p:spPr/>
        <p:txBody>
          <a:bodyPr anchor="b"/>
          <a:p>
            <a:endParaRPr lang="zh-CN" altLang="en-US"/>
          </a:p>
        </p:txBody>
      </p:sp>
      <p:sp>
        <p:nvSpPr>
          <p:cNvPr id="87043" name="文本占位符 8704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/>
              <a:t>可对</a:t>
            </a:r>
            <a:r>
              <a:rPr lang="en-US" altLang="zh-CN"/>
              <a:t>RGB</a:t>
            </a:r>
            <a:r>
              <a:rPr lang="zh-CN" altLang="en-US"/>
              <a:t>分量分别处理。</a:t>
            </a:r>
            <a:endParaRPr lang="zh-CN" altLang="en-US"/>
          </a:p>
        </p:txBody>
      </p:sp>
      <p:pic>
        <p:nvPicPr>
          <p:cNvPr id="87044" name="图片 87043" descr="Fig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743200"/>
            <a:ext cx="3252788" cy="3252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5" name="右箭头 87044"/>
          <p:cNvSpPr/>
          <p:nvPr/>
        </p:nvSpPr>
        <p:spPr>
          <a:xfrm>
            <a:off x="3733800" y="4191000"/>
            <a:ext cx="1676400" cy="381000"/>
          </a:xfrm>
          <a:prstGeom prst="rightArrow">
            <a:avLst>
              <a:gd name="adj1" fmla="val 50000"/>
              <a:gd name="adj2" fmla="val 11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7046" name="文本框 87045"/>
          <p:cNvSpPr txBox="1"/>
          <p:nvPr/>
        </p:nvSpPr>
        <p:spPr>
          <a:xfrm>
            <a:off x="3692525" y="3657600"/>
            <a:ext cx="1565275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latin typeface="楷体_GB2312" pitchFamily="1" charset="-122"/>
                <a:ea typeface="楷体_GB2312" pitchFamily="1" charset="-122"/>
              </a:rPr>
              <a:t>拉普拉斯锐化</a:t>
            </a:r>
            <a:endParaRPr lang="zh-CN" altLang="en-US" b="1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87047" name="图片 87046" descr="未命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743200"/>
            <a:ext cx="3252788" cy="3252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8" name="文本框 87047"/>
          <p:cNvSpPr txBox="1"/>
          <p:nvPr/>
        </p:nvSpPr>
        <p:spPr>
          <a:xfrm>
            <a:off x="5486400" y="609600"/>
            <a:ext cx="1335088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latin typeface="楷体_GB2312" pitchFamily="1" charset="-122"/>
                <a:ea typeface="楷体_GB2312" pitchFamily="1" charset="-122"/>
              </a:rPr>
              <a:t>使用模板：</a:t>
            </a:r>
            <a:endParaRPr lang="zh-CN" altLang="en-US" b="1"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87049" name="对象 87048"/>
          <p:cNvGraphicFramePr/>
          <p:nvPr/>
        </p:nvGraphicFramePr>
        <p:xfrm>
          <a:off x="5737225" y="876300"/>
          <a:ext cx="2492375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3" imgW="1054100" imgH="711200" progId="Equation.3">
                  <p:embed/>
                </p:oleObj>
              </mc:Choice>
              <mc:Fallback>
                <p:oleObj name="" r:id="rId3" imgW="1054100" imgH="7112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37225" y="876300"/>
                        <a:ext cx="2492375" cy="1866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91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6.6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平滑和尖锐化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492" name="Rectangle 3"/>
          <p:cNvSpPr/>
          <p:nvPr/>
        </p:nvSpPr>
        <p:spPr>
          <a:xfrm>
            <a:off x="1498600" y="1682750"/>
            <a:ext cx="6264275" cy="14319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6.6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平滑和尖锐化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     6.6.2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彩色图像尖锐化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 本节考虑用拉普拉斯的方法进行尖锐化，在</a:t>
            </a:r>
            <a:r>
              <a:rPr lang="en-US" altLang="zh-CN" sz="2000">
                <a:ea typeface="宋体" charset="-122"/>
              </a:rPr>
              <a:t>RGB</a:t>
            </a:r>
            <a:r>
              <a:rPr lang="zh-CN" altLang="en-US" sz="2000">
                <a:ea typeface="宋体" charset="-122"/>
              </a:rPr>
              <a:t>彩色系统中，向量</a:t>
            </a:r>
            <a:r>
              <a:rPr lang="en-US" altLang="zh-CN" sz="2000">
                <a:ea typeface="宋体" charset="-122"/>
              </a:rPr>
              <a:t>C</a:t>
            </a:r>
            <a:r>
              <a:rPr lang="zh-CN" altLang="en-US" sz="2000">
                <a:ea typeface="宋体" charset="-122"/>
              </a:rPr>
              <a:t>的拉氐变换：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493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94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495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6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497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498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9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00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01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02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03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04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05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06" name="Rectangle 19"/>
          <p:cNvSpPr/>
          <p:nvPr/>
        </p:nvSpPr>
        <p:spPr>
          <a:xfrm>
            <a:off x="0" y="3062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507" name="Object 18"/>
          <p:cNvGraphicFramePr>
            <a:graphicFrameLocks noChangeAspect="1"/>
          </p:cNvGraphicFramePr>
          <p:nvPr/>
        </p:nvGraphicFramePr>
        <p:xfrm>
          <a:off x="2405063" y="3205163"/>
          <a:ext cx="2605087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4" imgW="1142365" imgH="736600" progId="Equation.DSMT4">
                  <p:embed/>
                </p:oleObj>
              </mc:Choice>
              <mc:Fallback>
                <p:oleObj name="" r:id="rId4" imgW="1142365" imgH="736600" progId="Equation.DSMT4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5063" y="3205163"/>
                        <a:ext cx="2605087" cy="1165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" name="Rectangle 20"/>
          <p:cNvSpPr/>
          <p:nvPr/>
        </p:nvSpPr>
        <p:spPr>
          <a:xfrm>
            <a:off x="1919288" y="4494213"/>
            <a:ext cx="2419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r>
              <a:rPr lang="zh-CN" altLang="en-US" sz="2000">
                <a:ea typeface="宋体" charset="-122"/>
              </a:rPr>
              <a:t>例子见例</a:t>
            </a:r>
            <a:r>
              <a:rPr lang="en-US" altLang="zh-CN" sz="2000">
                <a:ea typeface="宋体" charset="-122"/>
              </a:rPr>
              <a:t>6.13</a:t>
            </a:r>
            <a:r>
              <a:rPr lang="zh-CN" altLang="en-US" sz="2000">
                <a:ea typeface="宋体" charset="-122"/>
              </a:rPr>
              <a:t>图</a:t>
            </a:r>
            <a:r>
              <a:rPr lang="en-US" altLang="zh-CN" sz="2000">
                <a:ea typeface="宋体" charset="-122"/>
              </a:rPr>
              <a:t>6.41</a:t>
            </a:r>
            <a:r>
              <a:rPr lang="en-US" altLang="zh-CN">
                <a:ea typeface="宋体" charset="-122"/>
              </a:rPr>
              <a:t> </a:t>
            </a:r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11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6.6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平滑和尖锐化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512" name="Rectangle 3"/>
          <p:cNvSpPr/>
          <p:nvPr/>
        </p:nvSpPr>
        <p:spPr>
          <a:xfrm>
            <a:off x="1550988" y="1695450"/>
            <a:ext cx="6264275" cy="10668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6.6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平滑和尖锐化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     6.6.2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彩色图像尖锐化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拉普拉斯方法图像尖锐化实例</a:t>
            </a:r>
            <a:r>
              <a:rPr lang="en-US" altLang="zh-CN" sz="2000">
                <a:ea typeface="宋体" charset="-122"/>
              </a:rPr>
              <a:t>6.13</a:t>
            </a:r>
            <a:endParaRPr lang="en-US" altLang="zh-CN" sz="2000">
              <a:ea typeface="宋体" charset="-122"/>
            </a:endParaRPr>
          </a:p>
        </p:txBody>
      </p:sp>
      <p:sp>
        <p:nvSpPr>
          <p:cNvPr id="2513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14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515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6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17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518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20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21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22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23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24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25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26" name="Rectangle 17"/>
          <p:cNvSpPr/>
          <p:nvPr/>
        </p:nvSpPr>
        <p:spPr>
          <a:xfrm>
            <a:off x="0" y="3062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527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2870200"/>
            <a:ext cx="6316663" cy="2841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矩形 54273"/>
          <p:cNvSpPr/>
          <p:nvPr/>
        </p:nvSpPr>
        <p:spPr>
          <a:xfrm>
            <a:off x="3294063" y="909638"/>
            <a:ext cx="3265487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彩色图像分析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54275" name="图片 54274"/>
          <p:cNvPicPr>
            <a:picLocks noChangeAspect="1"/>
          </p:cNvPicPr>
          <p:nvPr/>
        </p:nvPicPr>
        <p:blipFill>
          <a:blip r:embed="rId1">
            <a:lum contrast="72000"/>
          </a:blip>
          <a:stretch>
            <a:fillRect/>
          </a:stretch>
        </p:blipFill>
        <p:spPr>
          <a:xfrm>
            <a:off x="381000" y="1752600"/>
            <a:ext cx="8305800" cy="472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48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  6.7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彩色分割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549" name="Rectangle 3"/>
          <p:cNvSpPr/>
          <p:nvPr/>
        </p:nvSpPr>
        <p:spPr>
          <a:xfrm>
            <a:off x="1119188" y="1803400"/>
            <a:ext cx="3600450" cy="10668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6.7.1  HSI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彩色空间分割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一个</a:t>
            </a:r>
            <a:r>
              <a:rPr lang="en-US" altLang="zh-CN" sz="2000">
                <a:ea typeface="宋体" charset="-122"/>
              </a:rPr>
              <a:t>HIS</a:t>
            </a:r>
            <a:r>
              <a:rPr lang="zh-CN" altLang="en-US" sz="2000">
                <a:ea typeface="宋体" charset="-122"/>
              </a:rPr>
              <a:t>空间进行分割的例子：例</a:t>
            </a:r>
            <a:r>
              <a:rPr lang="en-US" altLang="zh-CN" sz="2000">
                <a:ea typeface="宋体" charset="-122"/>
              </a:rPr>
              <a:t>6.14</a:t>
            </a:r>
            <a:r>
              <a:rPr lang="zh-CN" altLang="en-US">
                <a:ea typeface="宋体" charset="-122"/>
              </a:rPr>
              <a:t>  </a:t>
            </a:r>
            <a:endParaRPr lang="zh-CN" altLang="en-US">
              <a:ea typeface="宋体" charset="-122"/>
            </a:endParaRPr>
          </a:p>
        </p:txBody>
      </p:sp>
      <p:sp>
        <p:nvSpPr>
          <p:cNvPr id="255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5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552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3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54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555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6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57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58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59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60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61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62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63" name="Rectangle 17"/>
          <p:cNvSpPr/>
          <p:nvPr/>
        </p:nvSpPr>
        <p:spPr>
          <a:xfrm>
            <a:off x="0" y="3062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564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38" y="1695450"/>
            <a:ext cx="3435350" cy="5162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5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5" y="6354763"/>
            <a:ext cx="4679950" cy="5032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95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  6.7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彩色分割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596" name="Rectangle 3"/>
          <p:cNvSpPr/>
          <p:nvPr/>
        </p:nvSpPr>
        <p:spPr>
          <a:xfrm>
            <a:off x="1131888" y="1776413"/>
            <a:ext cx="7442200" cy="14319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6.7.2   RGB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向量空间分割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		描述了一个实心三维球，见图</a:t>
            </a:r>
            <a:r>
              <a:rPr lang="en-US" altLang="zh-CN" sz="2000">
                <a:ea typeface="宋体" charset="-122"/>
              </a:rPr>
              <a:t>6.43(b)</a:t>
            </a:r>
            <a:r>
              <a:rPr lang="zh-CN" altLang="en-US" sz="2000">
                <a:ea typeface="宋体" charset="-122"/>
              </a:rPr>
              <a:t>当           时，转化为球。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还可以是一个正方体来描述（图</a:t>
            </a:r>
            <a:r>
              <a:rPr lang="en-US" altLang="zh-CN" sz="2000">
                <a:ea typeface="宋体" charset="-122"/>
              </a:rPr>
              <a:t>6.43</a:t>
            </a:r>
            <a:r>
              <a:rPr lang="zh-CN" altLang="en-US" sz="2000">
                <a:ea typeface="宋体" charset="-122"/>
              </a:rPr>
              <a:t>（</a:t>
            </a:r>
            <a:r>
              <a:rPr lang="en-US" altLang="zh-CN" sz="2000">
                <a:ea typeface="宋体" charset="-122"/>
              </a:rPr>
              <a:t>c</a:t>
            </a:r>
            <a:r>
              <a:rPr lang="zh-CN" altLang="en-US" sz="2000">
                <a:ea typeface="宋体" charset="-122"/>
              </a:rPr>
              <a:t>））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597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598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599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0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01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602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3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04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05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06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07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08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09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10" name="Rectangle 17"/>
          <p:cNvSpPr/>
          <p:nvPr/>
        </p:nvSpPr>
        <p:spPr>
          <a:xfrm>
            <a:off x="0" y="3062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11" name="Rectangle 18"/>
          <p:cNvSpPr/>
          <p:nvPr/>
        </p:nvSpPr>
        <p:spPr>
          <a:xfrm>
            <a:off x="352425" y="3136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12" name="Rectangle 20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13" name="Rectangle 25"/>
          <p:cNvSpPr/>
          <p:nvPr/>
        </p:nvSpPr>
        <p:spPr>
          <a:xfrm>
            <a:off x="0" y="37258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14" name="Rectangle 28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615" name="Object 27"/>
          <p:cNvGraphicFramePr>
            <a:graphicFrameLocks noChangeAspect="1"/>
          </p:cNvGraphicFramePr>
          <p:nvPr/>
        </p:nvGraphicFramePr>
        <p:xfrm>
          <a:off x="1711325" y="2163763"/>
          <a:ext cx="12842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4" imgW="375285" imgH="228600" progId="Equation.DSMT4">
                  <p:embed/>
                </p:oleObj>
              </mc:Choice>
              <mc:Fallback>
                <p:oleObj name="" r:id="rId4" imgW="375285" imgH="228600" progId="Equation.DSMT4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1325" y="2163763"/>
                        <a:ext cx="1284288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6" name="Rectangle 3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617" name="Object 29"/>
          <p:cNvGraphicFramePr>
            <a:graphicFrameLocks noChangeAspect="1"/>
          </p:cNvGraphicFramePr>
          <p:nvPr/>
        </p:nvGraphicFramePr>
        <p:xfrm>
          <a:off x="7407275" y="2227263"/>
          <a:ext cx="501650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6" imgW="342900" imgH="175260" progId="Equation.DSMT4">
                  <p:embed/>
                </p:oleObj>
              </mc:Choice>
              <mc:Fallback>
                <p:oleObj name="" r:id="rId6" imgW="342900" imgH="175260" progId="Equation.DSMT4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07275" y="2227263"/>
                        <a:ext cx="501650" cy="265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18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5" y="3725863"/>
            <a:ext cx="6384925" cy="1812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21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  6.7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彩色分割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622" name="Rectangle 3"/>
          <p:cNvSpPr/>
          <p:nvPr/>
        </p:nvSpPr>
        <p:spPr>
          <a:xfrm>
            <a:off x="1196975" y="1725613"/>
            <a:ext cx="2111375" cy="17970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6.7.2   RGB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向量空间分割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例</a:t>
            </a:r>
            <a:r>
              <a:rPr lang="en-US" altLang="zh-CN" sz="2000">
                <a:ea typeface="宋体" charset="-122"/>
              </a:rPr>
              <a:t>6.15</a:t>
            </a:r>
            <a:r>
              <a:rPr lang="zh-CN" altLang="en-US" sz="2000">
                <a:ea typeface="宋体" charset="-122"/>
              </a:rPr>
              <a:t>为在</a:t>
            </a:r>
            <a:r>
              <a:rPr lang="en-US" altLang="zh-CN" sz="2000">
                <a:ea typeface="宋体" charset="-122"/>
              </a:rPr>
              <a:t>RGB</a:t>
            </a:r>
            <a:r>
              <a:rPr lang="zh-CN" altLang="en-US" sz="2000">
                <a:ea typeface="宋体" charset="-122"/>
              </a:rPr>
              <a:t>空间的彩色分割。</a:t>
            </a:r>
            <a:r>
              <a:rPr lang="zh-CN" altLang="en-US">
                <a:ea typeface="宋体" charset="-122"/>
              </a:rPr>
              <a:t> </a:t>
            </a:r>
            <a:endParaRPr lang="zh-CN" altLang="en-US">
              <a:ea typeface="宋体" charset="-122"/>
            </a:endParaRPr>
          </a:p>
        </p:txBody>
      </p:sp>
      <p:sp>
        <p:nvSpPr>
          <p:cNvPr id="2623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24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625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6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27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628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9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30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31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32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33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34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35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36" name="Rectangle 17"/>
          <p:cNvSpPr/>
          <p:nvPr/>
        </p:nvSpPr>
        <p:spPr>
          <a:xfrm>
            <a:off x="0" y="3062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37" name="Rectangle 18"/>
          <p:cNvSpPr/>
          <p:nvPr/>
        </p:nvSpPr>
        <p:spPr>
          <a:xfrm>
            <a:off x="352425" y="3136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38" name="Rectangle 19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39" name="Rectangle 20"/>
          <p:cNvSpPr/>
          <p:nvPr/>
        </p:nvSpPr>
        <p:spPr>
          <a:xfrm>
            <a:off x="0" y="37258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40" name="Rectangle 2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41" name="Rectangle 23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642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622425"/>
            <a:ext cx="5200650" cy="5235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45" name="Text Box 2"/>
          <p:cNvSpPr/>
          <p:nvPr/>
        </p:nvSpPr>
        <p:spPr>
          <a:xfrm>
            <a:off x="2424113" y="425450"/>
            <a:ext cx="5121275" cy="11271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folHlink"/>
            </a:outerShdw>
          </a:effectLst>
        </p:spPr>
        <p:txBody>
          <a:bodyPr/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Chapter 6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algn="ctr" eaLnBrk="0" hangingPunct="0"/>
            <a:r>
              <a:rPr lang="en-US" altLang="zh-CN">
                <a:solidFill>
                  <a:srgbClr val="FF0000"/>
                </a:solidFill>
                <a:latin typeface="Verdana" panose="020B0804030504040204" pitchFamily="34" charset="0"/>
                <a:ea typeface="宋体" charset="-122"/>
              </a:rPr>
              <a:t>Color Image Processing</a:t>
            </a:r>
            <a:endParaRPr lang="en-US" altLang="zh-CN">
              <a:solidFill>
                <a:srgbClr val="FF0000"/>
              </a:solidFill>
              <a:latin typeface="Verdana" panose="020B0804030504040204" pitchFamily="34" charset="0"/>
              <a:ea typeface="宋体" charset="-122"/>
            </a:endParaRPr>
          </a:p>
          <a:p>
            <a:pPr marL="0" indent="0" eaLnBrk="0" hangingPunct="0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		              6.7  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彩色分割</a:t>
            </a:r>
            <a:endParaRPr lang="zh-CN" altLang="en-US" sz="20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646" name="Rectangle 3"/>
          <p:cNvSpPr/>
          <p:nvPr/>
        </p:nvSpPr>
        <p:spPr>
          <a:xfrm>
            <a:off x="896938" y="1584325"/>
            <a:ext cx="7493000" cy="13716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0" indent="304800" eaLnBrk="0" hangingPunct="0"/>
            <a:r>
              <a:rPr lang="en-US" altLang="zh-CN">
                <a:solidFill>
                  <a:srgbClr val="FF0000"/>
                </a:solidFill>
                <a:ea typeface="宋体" charset="-122"/>
              </a:rPr>
              <a:t>6.7.3  </a:t>
            </a:r>
            <a:r>
              <a:rPr lang="zh-CN" altLang="en-US">
                <a:solidFill>
                  <a:srgbClr val="FF0000"/>
                </a:solidFill>
                <a:ea typeface="宋体" charset="-122"/>
              </a:rPr>
              <a:t>彩色边缘检测</a:t>
            </a:r>
            <a:endParaRPr lang="zh-CN" altLang="en-US">
              <a:solidFill>
                <a:srgbClr val="FF0000"/>
              </a:solidFill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边缘检测是一种重要的分割工具。</a:t>
            </a:r>
            <a:endParaRPr lang="zh-CN" altLang="en-US" sz="2000">
              <a:ea typeface="宋体" charset="-122"/>
            </a:endParaRPr>
          </a:p>
          <a:p>
            <a:pPr marL="0" indent="304800" eaLnBrk="0" hangingPunct="0"/>
            <a:r>
              <a:rPr lang="zh-CN" altLang="en-US" sz="2000">
                <a:ea typeface="宋体" charset="-122"/>
              </a:rPr>
              <a:t>        以梯度算子为例，我们可能直接想到的是对每一彩色分量利用梯度算子，然后相加合成一幅梯度图像。</a:t>
            </a:r>
            <a:endParaRPr lang="zh-CN" altLang="en-US" sz="2000">
              <a:ea typeface="宋体" charset="-122"/>
            </a:endParaRPr>
          </a:p>
        </p:txBody>
      </p:sp>
      <p:sp>
        <p:nvSpPr>
          <p:cNvPr id="2647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48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649" name="Object 6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" imgW="312420" imgH="177800" progId="Equation.DSMT4">
                  <p:embed/>
                </p:oleObj>
              </mc:Choice>
              <mc:Fallback>
                <p:oleObj name="" r:id="rId1" imgW="312420" imgH="177800" progId="Equation.DSMT4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0" name="Rectangle 7"/>
          <p:cNvSpPr/>
          <p:nvPr/>
        </p:nvSpPr>
        <p:spPr>
          <a:xfrm>
            <a:off x="247650" y="3443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51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graphicFrame>
        <p:nvGraphicFramePr>
          <p:cNvPr id="2652" name="Object 9"/>
          <p:cNvGraphicFramePr>
            <a:graphicFrameLocks noChangeAspect="1"/>
          </p:cNvGraphicFramePr>
          <p:nvPr/>
        </p:nvGraphicFramePr>
        <p:xfrm>
          <a:off x="0" y="0"/>
          <a:ext cx="466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3" imgW="312420" imgH="177800" progId="Equation.DSMT4">
                  <p:embed/>
                </p:oleObj>
              </mc:Choice>
              <mc:Fallback>
                <p:oleObj name="" r:id="rId3" imgW="312420" imgH="177800" progId="Equation.DSMT4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66725" cy="180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3" name="Rectangle 10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54" name="Rectangle 1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55" name="Rectangle 12"/>
          <p:cNvSpPr/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56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57" name="Rectangle 14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58" name="Rectangle 15"/>
          <p:cNvSpPr/>
          <p:nvPr/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59" name="Rectangle 16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60" name="Rectangle 17"/>
          <p:cNvSpPr/>
          <p:nvPr/>
        </p:nvSpPr>
        <p:spPr>
          <a:xfrm>
            <a:off x="0" y="30622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61" name="Rectangle 18"/>
          <p:cNvSpPr/>
          <p:nvPr/>
        </p:nvSpPr>
        <p:spPr>
          <a:xfrm>
            <a:off x="352425" y="3136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62" name="Rectangle 19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63" name="Rectangle 20"/>
          <p:cNvSpPr/>
          <p:nvPr/>
        </p:nvSpPr>
        <p:spPr>
          <a:xfrm>
            <a:off x="0" y="37258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64" name="Rectangle 2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65" name="Rectangle 22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sp>
        <p:nvSpPr>
          <p:cNvPr id="2666" name="Rectangle 25"/>
          <p:cNvSpPr/>
          <p:nvPr/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marL="0" indent="0" eaLnBrk="0" hangingPunct="0"/>
            <a:endParaRPr lang="zh-CN" altLang="en-US">
              <a:ea typeface="宋体" charset="-122"/>
            </a:endParaRPr>
          </a:p>
        </p:txBody>
      </p:sp>
      <p:pic>
        <p:nvPicPr>
          <p:cNvPr id="2668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2982913"/>
            <a:ext cx="5045075" cy="344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9" name="Rectangle 27"/>
          <p:cNvSpPr/>
          <p:nvPr/>
        </p:nvSpPr>
        <p:spPr>
          <a:xfrm>
            <a:off x="560070" y="3145790"/>
            <a:ext cx="2717800" cy="31692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eaLnBrk="0" hangingPunct="0"/>
            <a:r>
              <a:rPr lang="zh-CN" altLang="en-US" sz="2000">
                <a:ea typeface="宋体" charset="-122"/>
              </a:rPr>
              <a:t>       图</a:t>
            </a:r>
            <a:r>
              <a:rPr lang="en-US" altLang="zh-CN" sz="2000">
                <a:ea typeface="宋体" charset="-122"/>
              </a:rPr>
              <a:t>6.45</a:t>
            </a:r>
            <a:r>
              <a:rPr lang="zh-CN" altLang="en-US" sz="2000">
                <a:ea typeface="宋体" charset="-122"/>
              </a:rPr>
              <a:t>给出了一个具体实例，在</a:t>
            </a:r>
            <a:r>
              <a:rPr lang="en-US" altLang="zh-CN" sz="2000">
                <a:latin typeface="+mj-lt"/>
                <a:ea typeface="宋体" charset="-122"/>
                <a:cs typeface="+mj-lt"/>
              </a:rPr>
              <a:t>[(M+1)/2,</a:t>
            </a:r>
            <a:r>
              <a:rPr lang="en-US" altLang="zh-CN" sz="2000">
                <a:latin typeface="+mj-lt"/>
                <a:cs typeface="+mj-lt"/>
                <a:sym typeface="+mn-ea"/>
              </a:rPr>
              <a:t>(M+1)/2</a:t>
            </a:r>
            <a:r>
              <a:rPr lang="en-US" altLang="zh-CN" sz="2000">
                <a:latin typeface="+mj-lt"/>
                <a:ea typeface="宋体" charset="-122"/>
                <a:cs typeface="+mj-lt"/>
              </a:rPr>
              <a:t>]</a:t>
            </a:r>
            <a:r>
              <a:rPr lang="zh-CN" altLang="en-US" sz="2000">
                <a:latin typeface="+mj-lt"/>
                <a:ea typeface="宋体" charset="-122"/>
                <a:cs typeface="+mj-lt"/>
              </a:rPr>
              <a:t>          </a:t>
            </a:r>
            <a:endParaRPr lang="zh-CN" altLang="en-US" sz="2000">
              <a:latin typeface="+mj-lt"/>
              <a:ea typeface="宋体" charset="-122"/>
              <a:cs typeface="+mj-lt"/>
            </a:endParaRPr>
          </a:p>
          <a:p>
            <a:pPr marL="0" indent="0" eaLnBrk="0" hangingPunct="0"/>
            <a:r>
              <a:rPr lang="zh-CN" altLang="en-US" sz="2000">
                <a:ea typeface="宋体" charset="-122"/>
              </a:rPr>
              <a:t>外梯度相同，但直观看，（</a:t>
            </a:r>
            <a:r>
              <a:rPr lang="en-US" altLang="zh-CN" sz="2000">
                <a:ea typeface="宋体" charset="-122"/>
              </a:rPr>
              <a:t>d</a:t>
            </a:r>
            <a:r>
              <a:rPr lang="zh-CN" altLang="en-US" sz="2000">
                <a:ea typeface="宋体" charset="-122"/>
              </a:rPr>
              <a:t>）应比（</a:t>
            </a:r>
            <a:r>
              <a:rPr lang="en-US" altLang="zh-CN" sz="2000">
                <a:ea typeface="宋体" charset="-122"/>
              </a:rPr>
              <a:t>h</a:t>
            </a:r>
            <a:r>
              <a:rPr lang="zh-CN" altLang="en-US" sz="2000">
                <a:ea typeface="宋体" charset="-122"/>
              </a:rPr>
              <a:t>）强，产生了错误结果。</a:t>
            </a:r>
            <a:endParaRPr lang="zh-CN" altLang="en-US" sz="2000">
              <a:ea typeface="宋体" charset="-122"/>
            </a:endParaRPr>
          </a:p>
          <a:p>
            <a:pPr marL="0" indent="0" eaLnBrk="0" hangingPunct="0"/>
            <a:r>
              <a:rPr lang="zh-CN" altLang="en-US" sz="2000">
                <a:ea typeface="宋体" charset="-122"/>
              </a:rPr>
              <a:t>        因此，需要一个新的用于向量的梯度定义。</a:t>
            </a:r>
            <a:endParaRPr lang="zh-CN" altLang="en-US" sz="2000">
              <a:ea typeface="宋体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矩形 55297"/>
          <p:cNvSpPr/>
          <p:nvPr/>
        </p:nvSpPr>
        <p:spPr>
          <a:xfrm>
            <a:off x="3294063" y="909638"/>
            <a:ext cx="3265487" cy="669925"/>
          </a:xfrm>
          <a:prstGeom prst="rect">
            <a:avLst/>
          </a:prstGeom>
          <a:solidFill>
            <a:srgbClr val="0000CC"/>
          </a:solidFill>
          <a:ln w="9525"/>
          <a:scene3d>
            <a:camera prst="legacyObliqueTopLeft">
              <a:rot lat="0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anchor="b">
            <a:flatTx/>
          </a:bodyPr>
          <a:p>
            <a:pPr algn="ctr">
              <a:buClrTx/>
            </a:pPr>
            <a:r>
              <a:rPr lang="zh-CN" altLang="en-US" sz="3600" b="1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彩色图像分析</a:t>
            </a:r>
            <a:endParaRPr lang="zh-CN" altLang="en-US" sz="3600" b="1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5299" name="矩形 55298"/>
          <p:cNvSpPr/>
          <p:nvPr/>
        </p:nvSpPr>
        <p:spPr>
          <a:xfrm>
            <a:off x="6848475" y="1752600"/>
            <a:ext cx="22955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buClrTx/>
            </a:pP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  <a:cs typeface="Times New Roman" panose="02020503050405090304" pitchFamily="2" charset="0"/>
              </a:rPr>
              <a:t>梯度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法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  <a:cs typeface="Times New Roman" panose="02020503050405090304" pitchFamily="2" charset="0"/>
              </a:rPr>
              <a:t>边缘检测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2" charset="0"/>
              </a:rPr>
              <a:t> </a:t>
            </a:r>
            <a:endParaRPr lang="zh-CN" altLang="en-US" sz="2000" b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2" charset="0"/>
            </a:endParaRPr>
          </a:p>
        </p:txBody>
      </p:sp>
      <p:graphicFrame>
        <p:nvGraphicFramePr>
          <p:cNvPr id="55300" name="对象 55299"/>
          <p:cNvGraphicFramePr>
            <a:graphicFrameLocks noChangeAspect="1"/>
          </p:cNvGraphicFramePr>
          <p:nvPr/>
        </p:nvGraphicFramePr>
        <p:xfrm>
          <a:off x="4075113" y="2216150"/>
          <a:ext cx="2095500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1156335" imgH="864235" progId="Equation.3">
                  <p:embed/>
                </p:oleObj>
              </mc:Choice>
              <mc:Fallback>
                <p:oleObj name="" r:id="rId1" imgW="1156335" imgH="864235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5113" y="2216150"/>
                        <a:ext cx="2095500" cy="157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对象 55300"/>
          <p:cNvGraphicFramePr>
            <a:graphicFrameLocks noChangeAspect="1"/>
          </p:cNvGraphicFramePr>
          <p:nvPr/>
        </p:nvGraphicFramePr>
        <p:xfrm>
          <a:off x="1292225" y="4468813"/>
          <a:ext cx="7437438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3454400" imgH="254000" progId="Equation.3">
                  <p:embed/>
                </p:oleObj>
              </mc:Choice>
              <mc:Fallback>
                <p:oleObj name="" r:id="rId3" imgW="3454400" imgH="2540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2225" y="4468813"/>
                        <a:ext cx="7437438" cy="554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矩形 55301"/>
          <p:cNvSpPr/>
          <p:nvPr/>
        </p:nvSpPr>
        <p:spPr>
          <a:xfrm>
            <a:off x="555625" y="3679825"/>
            <a:ext cx="146208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charset="-122"/>
              </a:rPr>
              <a:t>梯度的幅值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55303" name="矩形 55302"/>
          <p:cNvSpPr/>
          <p:nvPr/>
        </p:nvSpPr>
        <p:spPr>
          <a:xfrm>
            <a:off x="561975" y="2632075"/>
            <a:ext cx="274478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图像</a:t>
            </a:r>
            <a:r>
              <a:rPr lang="en-US" altLang="zh-CN" sz="2000" b="1" i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f</a:t>
            </a:r>
            <a:r>
              <a:rPr lang="en-US" altLang="zh-CN" sz="20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(</a:t>
            </a:r>
            <a:r>
              <a:rPr lang="en-US" altLang="zh-CN" sz="2000" b="1" i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x,y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)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在</a:t>
            </a:r>
            <a:r>
              <a:rPr lang="en-US" altLang="zh-CN" sz="20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(</a:t>
            </a:r>
            <a:r>
              <a:rPr lang="en-US" altLang="zh-CN" sz="2000" b="1" i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x,y</a:t>
            </a:r>
            <a:r>
              <a:rPr lang="en-US" altLang="zh-CN" sz="2000" b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)</a:t>
            </a: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503050405090304" pitchFamily="2" charset="0"/>
              </a:rPr>
              <a:t>的梯度</a:t>
            </a:r>
            <a:endParaRPr lang="zh-CN" altLang="en-US" sz="2000" b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503050405090304" pitchFamily="2" charset="0"/>
            </a:endParaRPr>
          </a:p>
        </p:txBody>
      </p:sp>
      <p:graphicFrame>
        <p:nvGraphicFramePr>
          <p:cNvPr id="55304" name="对象 55303"/>
          <p:cNvGraphicFramePr>
            <a:graphicFrameLocks noChangeAspect="1"/>
          </p:cNvGraphicFramePr>
          <p:nvPr/>
        </p:nvGraphicFramePr>
        <p:xfrm>
          <a:off x="3471863" y="5441950"/>
          <a:ext cx="24558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5" imgW="1041400" imgH="241300" progId="Equation.3">
                  <p:embed/>
                </p:oleObj>
              </mc:Choice>
              <mc:Fallback>
                <p:oleObj name="" r:id="rId5" imgW="1041400" imgH="2413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1863" y="5441950"/>
                        <a:ext cx="2455862" cy="568325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  <a:ln w="9525" cap="flat" cmpd="sng">
                        <a:solidFill>
                          <a:srgbClr val="0099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adrant">
  <a:themeElements>
    <a:clrScheme name="">
      <a:dk1>
        <a:srgbClr val="000000"/>
      </a:dk1>
      <a:lt1>
        <a:srgbClr val="FFFFFF"/>
      </a:lt1>
      <a:dk2>
        <a:srgbClr val="000000"/>
      </a:dk2>
      <a:lt2>
        <a:srgbClr val="CC0000"/>
      </a:lt2>
      <a:accent1>
        <a:srgbClr val="FFCC00"/>
      </a:accent1>
      <a:accent2>
        <a:srgbClr val="3366CC"/>
      </a:accent2>
      <a:accent3>
        <a:srgbClr val="FFFFFF"/>
      </a:accent3>
      <a:accent4>
        <a:srgbClr val="000000"/>
      </a:accent4>
      <a:accent5>
        <a:srgbClr val="FFE2AA"/>
      </a:accent5>
      <a:accent6>
        <a:srgbClr val="2D5BB7"/>
      </a:accent6>
      <a:hlink>
        <a:srgbClr val="666699"/>
      </a:hlink>
      <a:folHlink>
        <a:srgbClr val="C0C0C0"/>
      </a:folHlink>
    </a:clrScheme>
    <a:fontScheme name="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85986A"/>
        </a:lt1>
        <a:dk2>
          <a:srgbClr val="FFFFFF"/>
        </a:dk2>
        <a:lt2>
          <a:srgbClr val="5C5674"/>
        </a:lt2>
        <a:accent1>
          <a:srgbClr val="666633"/>
        </a:accent1>
        <a:accent2>
          <a:srgbClr val="ADC5B8"/>
        </a:accent2>
        <a:accent3>
          <a:srgbClr val="C3CABA"/>
        </a:accent3>
        <a:accent4>
          <a:srgbClr val="DCDCDC"/>
        </a:accent4>
        <a:accent5>
          <a:srgbClr val="B9B9AD"/>
        </a:accent5>
        <a:accent6>
          <a:srgbClr val="9BB0A5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9895B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E3"/>
        </a:dk1>
        <a:lt1>
          <a:srgbClr val="162E36"/>
        </a:lt1>
        <a:dk2>
          <a:srgbClr val="FFFFFF"/>
        </a:dk2>
        <a:lt2>
          <a:srgbClr val="618052"/>
        </a:lt2>
        <a:accent1>
          <a:srgbClr val="336699"/>
        </a:accent1>
        <a:accent2>
          <a:srgbClr val="69888B"/>
        </a:accent2>
        <a:accent3>
          <a:srgbClr val="AAACAE"/>
        </a:accent3>
        <a:accent4>
          <a:srgbClr val="DCDCC3"/>
        </a:accent4>
        <a:accent5>
          <a:srgbClr val="ADB9CA"/>
        </a:accent5>
        <a:accent6>
          <a:srgbClr val="5E797C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BB7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33"/>
        </a:lt1>
        <a:dk2>
          <a:srgbClr val="FFFFFF"/>
        </a:dk2>
        <a:lt2>
          <a:srgbClr val="666699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CDCDC"/>
        </a:accent4>
        <a:accent5>
          <a:srgbClr val="CAB9FF"/>
        </a:accent5>
        <a:accent6>
          <a:srgbClr val="B7B7E5"/>
        </a:accent6>
        <a:hlink>
          <a:srgbClr val="CC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989B7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99CC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CDCDC"/>
        </a:accent4>
        <a:accent5>
          <a:srgbClr val="AACAE2"/>
        </a:accent5>
        <a:accent6>
          <a:srgbClr val="5B00E5"/>
        </a:accent6>
        <a:hlink>
          <a:srgbClr val="FFCC00"/>
        </a:hlink>
        <a:folHlink>
          <a:srgbClr val="00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E94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FFFFCC"/>
        </a:dk2>
        <a:lt2>
          <a:srgbClr val="CC3300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CDCDC"/>
        </a:accent4>
        <a:accent5>
          <a:srgbClr val="FFCAAA"/>
        </a:accent5>
        <a:accent6>
          <a:srgbClr val="892D00"/>
        </a:accent6>
        <a:hlink>
          <a:srgbClr val="CEC5A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0</TotalTime>
  <Words>10007</Words>
  <Application>WPS 文字</Application>
  <PresentationFormat>在屏幕上显示</PresentationFormat>
  <Paragraphs>1020</Paragraphs>
  <Slides>109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90</vt:i4>
      </vt:variant>
      <vt:variant>
        <vt:lpstr>幻灯片标题</vt:lpstr>
      </vt:variant>
      <vt:variant>
        <vt:i4>109</vt:i4>
      </vt:variant>
    </vt:vector>
  </HeadingPairs>
  <TitlesOfParts>
    <vt:vector size="223" baseType="lpstr">
      <vt:lpstr>Arial</vt:lpstr>
      <vt:lpstr>方正书宋_GBK</vt:lpstr>
      <vt:lpstr>Wingdings</vt:lpstr>
      <vt:lpstr>Times New Roman</vt:lpstr>
      <vt:lpstr>宋体</vt:lpstr>
      <vt:lpstr>汉仪书宋二KW</vt:lpstr>
      <vt:lpstr>楷体_GB2312</vt:lpstr>
      <vt:lpstr>汉仪楷体简</vt:lpstr>
      <vt:lpstr>Tahoma</vt:lpstr>
      <vt:lpstr>Lucida Sans</vt:lpstr>
      <vt:lpstr>文鼎书宋简</vt:lpstr>
      <vt:lpstr>苹方-简</vt:lpstr>
      <vt:lpstr>黑体</vt:lpstr>
      <vt:lpstr>汉仪中黑KW</vt:lpstr>
      <vt:lpstr>华文行楷</vt:lpstr>
      <vt:lpstr>行楷-简</vt:lpstr>
      <vt:lpstr>Wingdings 2</vt:lpstr>
      <vt:lpstr>微软雅黑</vt:lpstr>
      <vt:lpstr>汉仪旗黑</vt:lpstr>
      <vt:lpstr>宋体</vt:lpstr>
      <vt:lpstr>Arial Unicode MS</vt:lpstr>
      <vt:lpstr>楷体_GB2312</vt:lpstr>
      <vt:lpstr>Verdana</vt:lpstr>
      <vt:lpstr>Quadrant</vt:lpstr>
      <vt:lpstr>Equation.3</vt:lpstr>
      <vt:lpstr>PBrush</vt:lpstr>
      <vt:lpstr>PBrush</vt:lpstr>
      <vt:lpstr>PBrush</vt:lpstr>
      <vt:lpstr>PBrush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PBrush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PBrush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PBrush</vt:lpstr>
      <vt:lpstr>Equation.3</vt:lpstr>
      <vt:lpstr>PBrush</vt:lpstr>
      <vt:lpstr>PBrush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PBrush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PBrush</vt:lpstr>
      <vt:lpstr>PBrush</vt:lpstr>
      <vt:lpstr>PBrush</vt:lpstr>
      <vt:lpstr>PBrush</vt:lpstr>
      <vt:lpstr>Equation.3</vt:lpstr>
      <vt:lpstr>PBrush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      数字图像处理 	Digital Image Processing</vt:lpstr>
      <vt:lpstr>6.0 概述</vt:lpstr>
      <vt:lpstr>6.0 概述</vt:lpstr>
      <vt:lpstr>6.0 概述</vt:lpstr>
      <vt:lpstr>人眼构造简介</vt:lpstr>
      <vt:lpstr>人眼的机理简介</vt:lpstr>
      <vt:lpstr>人眼的机理简介</vt:lpstr>
      <vt:lpstr>PowerPoint 演示文稿</vt:lpstr>
      <vt:lpstr>6.1 彩色基础</vt:lpstr>
      <vt:lpstr>6.2 彩色基础</vt:lpstr>
      <vt:lpstr>6.2 彩色基础</vt:lpstr>
      <vt:lpstr>6.2 彩色基础</vt:lpstr>
      <vt:lpstr>6.2 彩色基础</vt:lpstr>
      <vt:lpstr>6.2 彩色基础</vt:lpstr>
      <vt:lpstr>PowerPoint 演示文稿</vt:lpstr>
      <vt:lpstr>PowerPoint 演示文稿</vt:lpstr>
      <vt:lpstr>PowerPoint 演示文稿</vt:lpstr>
      <vt:lpstr>6.2 颜色模型</vt:lpstr>
      <vt:lpstr>6.2颜色模型</vt:lpstr>
      <vt:lpstr>6.2.1 RGB模型</vt:lpstr>
      <vt:lpstr>PowerPoint 演示文稿</vt:lpstr>
      <vt:lpstr>6.2.1 RGB彩色模型</vt:lpstr>
      <vt:lpstr>6.2.1 RGB彩色模型         MATLAB实现</vt:lpstr>
      <vt:lpstr>6.2.1 RGB彩色模型           MATLAB实现</vt:lpstr>
      <vt:lpstr>PowerPoint 演示文稿</vt:lpstr>
      <vt:lpstr>PowerPoint 演示文稿</vt:lpstr>
      <vt:lpstr>PowerPoint 演示文稿</vt:lpstr>
      <vt:lpstr>6.2.2 CMY和CMYK模型</vt:lpstr>
      <vt:lpstr>PowerPoint 演示文稿</vt:lpstr>
      <vt:lpstr>PowerPoint 演示文稿</vt:lpstr>
      <vt:lpstr>6.2.2 CMY和CMYK模型</vt:lpstr>
      <vt:lpstr>PowerPoint 演示文稿</vt:lpstr>
      <vt:lpstr>PowerPoint 演示文稿</vt:lpstr>
      <vt:lpstr>6.2.3 HSI彩色模型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HSI模型</vt:lpstr>
      <vt:lpstr>6.3.3 HSI彩色模型</vt:lpstr>
      <vt:lpstr>PowerPoint 演示文稿</vt:lpstr>
      <vt:lpstr>6.2.3 HSI彩色模型</vt:lpstr>
      <vt:lpstr>6.2.3 HSI彩色模型</vt:lpstr>
      <vt:lpstr>6.2.3 HSI彩色模型</vt:lpstr>
      <vt:lpstr>6.2.3 HSI彩色模型</vt:lpstr>
      <vt:lpstr>6.5 伪彩色图像处理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随堂练习</vt:lpstr>
      <vt:lpstr>6.4 全彩色图像处理</vt:lpstr>
      <vt:lpstr>PowerPoint 演示文稿</vt:lpstr>
      <vt:lpstr>PowerPoint 演示文稿</vt:lpstr>
      <vt:lpstr>6.5 彩色变换</vt:lpstr>
      <vt:lpstr>PowerPoint 演示文稿</vt:lpstr>
      <vt:lpstr>PowerPoint 演示文稿</vt:lpstr>
      <vt:lpstr>6.5 彩色变换</vt:lpstr>
      <vt:lpstr>6.5 彩色变换</vt:lpstr>
      <vt:lpstr>6.5 彩色变换</vt:lpstr>
      <vt:lpstr>PowerPoint 演示文稿</vt:lpstr>
      <vt:lpstr>6.5 彩色变换</vt:lpstr>
      <vt:lpstr>6.5 彩色变换</vt:lpstr>
      <vt:lpstr>6.5 彩色变换</vt:lpstr>
      <vt:lpstr>6.5 彩色变换</vt:lpstr>
      <vt:lpstr>PowerPoint 演示文稿</vt:lpstr>
      <vt:lpstr>PowerPoint 演示文稿</vt:lpstr>
      <vt:lpstr>PowerPoint 演示文稿</vt:lpstr>
      <vt:lpstr>PowerPoint 演示文稿</vt:lpstr>
      <vt:lpstr>6.5 彩色变换</vt:lpstr>
      <vt:lpstr>6.5 彩色变换</vt:lpstr>
      <vt:lpstr>6.5 彩色变换</vt:lpstr>
      <vt:lpstr>6.5 彩色变换</vt:lpstr>
      <vt:lpstr>6.8 图像复原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6.8 图像复原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彩色图像的中值滤波方法</vt:lpstr>
      <vt:lpstr>彩色图像的中值滤波方法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zen</cp:lastModifiedBy>
  <cp:revision>243</cp:revision>
  <dcterms:created xsi:type="dcterms:W3CDTF">2021-05-13T02:48:22Z</dcterms:created>
  <dcterms:modified xsi:type="dcterms:W3CDTF">2021-05-13T02:48:22Z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2052-3.5.1.5630</vt:lpwstr>
  </property>
</Properties>
</file>